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83" r:id="rId3"/>
    <p:sldId id="294" r:id="rId4"/>
    <p:sldId id="312" r:id="rId5"/>
    <p:sldId id="323" r:id="rId6"/>
    <p:sldId id="324" r:id="rId7"/>
    <p:sldId id="325" r:id="rId8"/>
    <p:sldId id="326" r:id="rId9"/>
    <p:sldId id="327" r:id="rId10"/>
    <p:sldId id="328" r:id="rId11"/>
    <p:sldId id="329" r:id="rId12"/>
    <p:sldId id="318" r:id="rId13"/>
    <p:sldId id="320" r:id="rId14"/>
    <p:sldId id="322" r:id="rId15"/>
    <p:sldId id="293" r:id="rId16"/>
    <p:sldId id="313" r:id="rId17"/>
    <p:sldId id="316" r:id="rId18"/>
    <p:sldId id="314" r:id="rId19"/>
    <p:sldId id="317" r:id="rId20"/>
    <p:sldId id="278" r:id="rId21"/>
    <p:sldId id="292" r:id="rId22"/>
    <p:sldId id="321" r:id="rId23"/>
    <p:sldId id="296" r:id="rId24"/>
    <p:sldId id="310" r:id="rId25"/>
    <p:sldId id="305" r:id="rId26"/>
    <p:sldId id="295" r:id="rId27"/>
    <p:sldId id="297" r:id="rId28"/>
    <p:sldId id="303" r:id="rId29"/>
    <p:sldId id="298" r:id="rId30"/>
    <p:sldId id="304" r:id="rId31"/>
    <p:sldId id="299" r:id="rId32"/>
    <p:sldId id="306" r:id="rId33"/>
    <p:sldId id="307" r:id="rId34"/>
    <p:sldId id="269" r:id="rId35"/>
    <p:sldId id="285" r:id="rId36"/>
    <p:sldId id="287" r:id="rId37"/>
    <p:sldId id="288" r:id="rId38"/>
    <p:sldId id="259" r:id="rId39"/>
    <p:sldId id="289" r:id="rId40"/>
    <p:sldId id="290" r:id="rId41"/>
    <p:sldId id="258" r:id="rId42"/>
    <p:sldId id="291" r:id="rId43"/>
    <p:sldId id="286" r:id="rId44"/>
    <p:sldId id="268" r:id="rId45"/>
    <p:sldId id="300" r:id="rId46"/>
    <p:sldId id="301" r:id="rId47"/>
    <p:sldId id="302" r:id="rId48"/>
    <p:sldId id="257" r:id="rId49"/>
    <p:sldId id="309" r:id="rId50"/>
    <p:sldId id="311" r:id="rId51"/>
    <p:sldId id="308" r:id="rId52"/>
    <p:sldId id="280"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747" autoAdjust="0"/>
  </p:normalViewPr>
  <p:slideViewPr>
    <p:cSldViewPr snapToGrid="0">
      <p:cViewPr varScale="1">
        <p:scale>
          <a:sx n="74" d="100"/>
          <a:sy n="74" d="100"/>
        </p:scale>
        <p:origin x="1956" y="5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07B88-E10C-467B-9665-18456079526A}" type="datetimeFigureOut">
              <a:rPr lang="zh-CN" altLang="en-US" smtClean="0"/>
              <a:t>2018/7/20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B304D-5901-4A41-B6C3-094B01348769}" type="slidenum">
              <a:rPr lang="zh-CN" altLang="en-US" smtClean="0"/>
              <a:t>‹#›</a:t>
            </a:fld>
            <a:endParaRPr lang="zh-CN" altLang="en-US"/>
          </a:p>
        </p:txBody>
      </p:sp>
    </p:spTree>
    <p:extLst>
      <p:ext uri="{BB962C8B-B14F-4D97-AF65-F5344CB8AC3E}">
        <p14:creationId xmlns:p14="http://schemas.microsoft.com/office/powerpoint/2010/main" val="1491438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2</a:t>
            </a:fld>
            <a:endParaRPr lang="zh-CN" altLang="en-US"/>
          </a:p>
        </p:txBody>
      </p:sp>
    </p:spTree>
    <p:extLst>
      <p:ext uri="{BB962C8B-B14F-4D97-AF65-F5344CB8AC3E}">
        <p14:creationId xmlns:p14="http://schemas.microsoft.com/office/powerpoint/2010/main" val="39342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机器人与人的交互目前存在三方面的问题</a:t>
            </a:r>
            <a:endParaRPr lang="en-US" altLang="zh-CN" sz="1200" b="0" i="0" kern="1200" dirty="0">
              <a:solidFill>
                <a:schemeClr val="tx1"/>
              </a:solidFill>
              <a:effectLst/>
              <a:latin typeface="+mn-lt"/>
              <a:ea typeface="+mn-ea"/>
              <a:cs typeface="+mn-cs"/>
            </a:endParaRPr>
          </a:p>
          <a:p>
            <a:pPr marL="171450" indent="-171450">
              <a:buFontTx/>
              <a:buChar cha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不够自然的语音交互”   </a:t>
            </a:r>
            <a:endParaRPr lang="en-US" altLang="zh-CN" sz="1200" b="0" i="0" kern="1200" dirty="0">
              <a:solidFill>
                <a:schemeClr val="tx1"/>
              </a:solidFill>
              <a:effectLst/>
              <a:latin typeface="+mn-lt"/>
              <a:ea typeface="+mn-ea"/>
              <a:cs typeface="+mn-cs"/>
            </a:endParaRPr>
          </a:p>
          <a:p>
            <a:pPr marL="628650" lvl="1" indent="-171450">
              <a:buFontTx/>
              <a:buChar char="-"/>
            </a:pPr>
            <a:r>
              <a:rPr lang="zh-CN" altLang="en-US" sz="1200" b="0" i="0" kern="1200" dirty="0">
                <a:solidFill>
                  <a:schemeClr val="tx1"/>
                </a:solidFill>
                <a:effectLst/>
                <a:latin typeface="+mn-lt"/>
                <a:ea typeface="+mn-ea"/>
                <a:cs typeface="+mn-cs"/>
              </a:rPr>
              <a:t>对话，唤醒</a:t>
            </a:r>
            <a:endParaRPr lang="en-US" altLang="zh-CN" sz="1200" b="0" i="0" kern="1200" dirty="0">
              <a:solidFill>
                <a:schemeClr val="tx1"/>
              </a:solidFill>
              <a:effectLst/>
              <a:latin typeface="+mn-lt"/>
              <a:ea typeface="+mn-ea"/>
              <a:cs typeface="+mn-cs"/>
            </a:endParaRPr>
          </a:p>
          <a:p>
            <a:pPr marL="171450" indent="-171450">
              <a:buFontTx/>
              <a:buChar cha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机器人不关注用户的情感”    </a:t>
            </a:r>
            <a:endParaRPr lang="en-US" altLang="zh-CN" sz="1200" b="0" i="0" kern="1200" dirty="0">
              <a:solidFill>
                <a:schemeClr val="tx1"/>
              </a:solidFill>
              <a:effectLst/>
              <a:latin typeface="+mn-lt"/>
              <a:ea typeface="+mn-ea"/>
              <a:cs typeface="+mn-cs"/>
            </a:endParaRPr>
          </a:p>
          <a:p>
            <a:pPr marL="628650" lvl="1" indent="-171450">
              <a:buFontTx/>
              <a:buChar char="-"/>
            </a:pP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当用户和产品交互时，产品越具备人的特征，人越倾向于输出他的情感，人类具备</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种基本情绪和</a:t>
            </a:r>
            <a:r>
              <a:rPr lang="en-US" altLang="zh-CN" sz="1200" b="0" i="0" kern="1200" dirty="0">
                <a:solidFill>
                  <a:schemeClr val="tx1"/>
                </a:solidFill>
                <a:effectLst/>
                <a:latin typeface="+mn-lt"/>
                <a:ea typeface="+mn-ea"/>
                <a:cs typeface="+mn-cs"/>
              </a:rPr>
              <a:t>27</a:t>
            </a:r>
            <a:r>
              <a:rPr lang="zh-CN" altLang="en-US" sz="1200" b="0" i="0" kern="1200" dirty="0">
                <a:solidFill>
                  <a:schemeClr val="tx1"/>
                </a:solidFill>
                <a:effectLst/>
                <a:latin typeface="+mn-lt"/>
                <a:ea typeface="+mn-ea"/>
                <a:cs typeface="+mn-cs"/>
              </a:rPr>
              <a:t>种丰富情感，而目前无论你处于什么情绪，机器人永远给出唯一答案。</a:t>
            </a:r>
            <a:endParaRPr lang="en-US" altLang="zh-CN" sz="1200" b="0" i="0" kern="1200" dirty="0">
              <a:solidFill>
                <a:schemeClr val="tx1"/>
              </a:solidFill>
              <a:effectLst/>
              <a:latin typeface="+mn-lt"/>
              <a:ea typeface="+mn-ea"/>
              <a:cs typeface="+mn-cs"/>
            </a:endParaRPr>
          </a:p>
          <a:p>
            <a:pPr marL="171450" indent="-171450">
              <a:buFontTx/>
              <a:buChar char="-"/>
            </a:pP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不够主动”    </a:t>
            </a:r>
            <a:endParaRPr lang="en-US" altLang="zh-CN" sz="1200" b="0" i="0" kern="1200" dirty="0">
              <a:solidFill>
                <a:schemeClr val="tx1"/>
              </a:solidFill>
              <a:effectLst/>
              <a:latin typeface="+mn-lt"/>
              <a:ea typeface="+mn-ea"/>
              <a:cs typeface="+mn-cs"/>
            </a:endParaRPr>
          </a:p>
          <a:p>
            <a:pPr marL="628650" lvl="1" indent="-171450">
              <a:buFontTx/>
              <a:buChar char="-"/>
            </a:pP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调研有</a:t>
            </a:r>
            <a:r>
              <a:rPr lang="en-US" altLang="zh-CN" sz="1200" b="0" i="0" kern="1200" dirty="0">
                <a:solidFill>
                  <a:schemeClr val="tx1"/>
                </a:solidFill>
                <a:effectLst/>
                <a:latin typeface="+mn-lt"/>
                <a:ea typeface="+mn-ea"/>
                <a:cs typeface="+mn-cs"/>
              </a:rPr>
              <a:t>85%</a:t>
            </a:r>
            <a:r>
              <a:rPr lang="zh-CN" altLang="en-US" sz="1200" b="0" i="0" kern="1200" dirty="0">
                <a:solidFill>
                  <a:schemeClr val="tx1"/>
                </a:solidFill>
                <a:effectLst/>
                <a:latin typeface="+mn-lt"/>
                <a:ea typeface="+mn-ea"/>
                <a:cs typeface="+mn-cs"/>
              </a:rPr>
              <a:t>的用户对机器的主动交流有明确期待，且在用户体验上会带来明显的体验增益。 </a:t>
            </a:r>
            <a:endParaRPr lang="en-US" altLang="zh-CN" sz="1200" b="0" i="0" kern="1200" dirty="0">
              <a:solidFill>
                <a:schemeClr val="tx1"/>
              </a:solidFill>
              <a:effectLst/>
              <a:latin typeface="+mn-lt"/>
              <a:ea typeface="+mn-ea"/>
              <a:cs typeface="+mn-cs"/>
            </a:endParaRPr>
          </a:p>
          <a:p>
            <a:pPr marL="457200" lvl="1" indent="0">
              <a:buFontTx/>
              <a:buNone/>
            </a:pPr>
            <a:endParaRPr lang="en-US" altLang="zh-CN" sz="1200" b="0" i="0" kern="1200" dirty="0">
              <a:solidFill>
                <a:schemeClr val="tx1"/>
              </a:solidFill>
              <a:effectLst/>
              <a:latin typeface="+mn-lt"/>
              <a:ea typeface="+mn-ea"/>
              <a:cs typeface="+mn-cs"/>
            </a:endParaRPr>
          </a:p>
          <a:p>
            <a:pPr marL="457200" lvl="1" indent="0">
              <a:buFontTx/>
              <a:buNone/>
            </a:pPr>
            <a:endParaRPr lang="en-US" altLang="zh-CN" sz="1200" b="0" i="0" kern="1200" dirty="0">
              <a:solidFill>
                <a:schemeClr val="tx1"/>
              </a:solidFill>
              <a:effectLst/>
              <a:latin typeface="+mn-lt"/>
              <a:ea typeface="+mn-ea"/>
              <a:cs typeface="+mn-cs"/>
            </a:endParaRPr>
          </a:p>
          <a:p>
            <a:pPr marL="457200" lvl="1" indent="0">
              <a:buFontTx/>
              <a:buNone/>
            </a:pPr>
            <a:r>
              <a:rPr lang="zh-CN" altLang="en-US" sz="1200" b="0" i="0" kern="1200" dirty="0">
                <a:solidFill>
                  <a:schemeClr val="tx1"/>
                </a:solidFill>
                <a:effectLst/>
                <a:latin typeface="+mn-lt"/>
                <a:ea typeface="+mn-ea"/>
                <a:cs typeface="+mn-cs"/>
              </a:rPr>
              <a:t>已经逐步使得用户失去了与机器人互动的信心，使得机器人失去了吸引力，成为了阻碍服务发展的重要因素。</a:t>
            </a:r>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26</a:t>
            </a:fld>
            <a:endParaRPr lang="zh-CN" altLang="en-US"/>
          </a:p>
        </p:txBody>
      </p:sp>
    </p:spTree>
    <p:extLst>
      <p:ext uri="{BB962C8B-B14F-4D97-AF65-F5344CB8AC3E}">
        <p14:creationId xmlns:p14="http://schemas.microsoft.com/office/powerpoint/2010/main" val="657518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a:solidFill>
                  <a:schemeClr val="tx1"/>
                </a:solidFill>
                <a:effectLst/>
                <a:latin typeface="+mn-lt"/>
                <a:ea typeface="+mn-ea"/>
                <a:cs typeface="+mn-cs"/>
              </a:rPr>
              <a:t>人与人的交流有远场和近场两个场景    </a:t>
            </a:r>
            <a:endParaRPr lang="en-US" altLang="zh-CN" sz="1200" b="0" i="0" kern="1200" dirty="0">
              <a:solidFill>
                <a:schemeClr val="tx1"/>
              </a:solidFill>
              <a:effectLst/>
              <a:latin typeface="+mn-lt"/>
              <a:ea typeface="+mn-ea"/>
              <a:cs typeface="+mn-cs"/>
            </a:endParaRPr>
          </a:p>
          <a:p>
            <a:pPr marL="0" indent="0">
              <a:buNone/>
            </a:pPr>
            <a:r>
              <a:rPr lang="en-US" altLang="zh-CN" sz="1200" b="0" i="0" kern="1200" dirty="0">
                <a:solidFill>
                  <a:schemeClr val="tx1"/>
                </a:solidFill>
                <a:effectLst/>
                <a:latin typeface="+mn-lt"/>
                <a:ea typeface="+mn-ea"/>
                <a:cs typeface="+mn-cs"/>
              </a:rPr>
              <a:t>	1. </a:t>
            </a:r>
            <a:r>
              <a:rPr lang="zh-CN" altLang="en-US" sz="1200" b="0" i="0" kern="1200" dirty="0">
                <a:solidFill>
                  <a:schemeClr val="tx1"/>
                </a:solidFill>
                <a:effectLst/>
                <a:latin typeface="+mn-lt"/>
                <a:ea typeface="+mn-ea"/>
                <a:cs typeface="+mn-cs"/>
              </a:rPr>
              <a:t>远场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通常会喊对方的名字开始交流        </a:t>
            </a:r>
            <a:endParaRPr lang="en-US" altLang="zh-CN" sz="1200" b="0" i="0" kern="1200" dirty="0">
              <a:solidFill>
                <a:schemeClr val="tx1"/>
              </a:solidFill>
              <a:effectLst/>
              <a:latin typeface="+mn-lt"/>
              <a:ea typeface="+mn-ea"/>
              <a:cs typeface="+mn-cs"/>
            </a:endParaRPr>
          </a:p>
          <a:p>
            <a:pPr marL="0" indent="0">
              <a:buNone/>
            </a:pP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语音唤醒、麦克风阵列     </a:t>
            </a:r>
            <a:endParaRPr lang="en-US" altLang="zh-CN" sz="1200" b="0" i="0" kern="1200" dirty="0">
              <a:solidFill>
                <a:schemeClr val="tx1"/>
              </a:solidFill>
              <a:effectLst/>
              <a:latin typeface="+mn-lt"/>
              <a:ea typeface="+mn-ea"/>
              <a:cs typeface="+mn-cs"/>
            </a:endParaRPr>
          </a:p>
          <a:p>
            <a:pPr marL="1143000" lvl="2" indent="-228600">
              <a:buAutoNum type="arabicPeriod" startAt="2"/>
            </a:pPr>
            <a:r>
              <a:rPr lang="zh-CN" altLang="en-US" sz="1200" b="0" i="0" kern="1200" dirty="0">
                <a:solidFill>
                  <a:schemeClr val="tx1"/>
                </a:solidFill>
                <a:effectLst/>
                <a:latin typeface="+mn-lt"/>
                <a:ea typeface="+mn-ea"/>
                <a:cs typeface="+mn-cs"/>
              </a:rPr>
              <a:t>近场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往往直接开始对话        </a:t>
            </a:r>
            <a:endParaRPr lang="en-US" altLang="zh-CN" sz="1200" b="0" i="0" kern="1200" dirty="0">
              <a:solidFill>
                <a:schemeClr val="tx1"/>
              </a:solidFill>
              <a:effectLst/>
              <a:latin typeface="+mn-lt"/>
              <a:ea typeface="+mn-ea"/>
              <a:cs typeface="+mn-cs"/>
            </a:endParaRPr>
          </a:p>
          <a:p>
            <a:pPr marL="1371600" lvl="3" indent="0">
              <a:buNone/>
            </a:pP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距离检测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激光或双目摄像头        </a:t>
            </a:r>
            <a:endParaRPr lang="en-US" altLang="zh-CN" sz="1200" b="0" i="0" kern="1200" dirty="0">
              <a:solidFill>
                <a:schemeClr val="tx1"/>
              </a:solidFill>
              <a:effectLst/>
              <a:latin typeface="+mn-lt"/>
              <a:ea typeface="+mn-ea"/>
              <a:cs typeface="+mn-cs"/>
            </a:endParaRPr>
          </a:p>
          <a:p>
            <a:pPr marL="1371600" lvl="3" indent="0">
              <a:buNone/>
            </a:pP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人脸锁定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交互对象        </a:t>
            </a:r>
            <a:endParaRPr lang="en-US" altLang="zh-CN" sz="1200" b="0" i="0" kern="1200" dirty="0">
              <a:solidFill>
                <a:schemeClr val="tx1"/>
              </a:solidFill>
              <a:effectLst/>
              <a:latin typeface="+mn-lt"/>
              <a:ea typeface="+mn-ea"/>
              <a:cs typeface="+mn-cs"/>
            </a:endParaRPr>
          </a:p>
          <a:p>
            <a:pPr marL="1371600" lvl="3" indent="0">
              <a:buNone/>
            </a:pP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唇动检测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环境嘈杂造成的误输入问题</a:t>
            </a:r>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27</a:t>
            </a:fld>
            <a:endParaRPr lang="zh-CN" altLang="en-US"/>
          </a:p>
        </p:txBody>
      </p:sp>
    </p:spTree>
    <p:extLst>
      <p:ext uri="{BB962C8B-B14F-4D97-AF65-F5344CB8AC3E}">
        <p14:creationId xmlns:p14="http://schemas.microsoft.com/office/powerpoint/2010/main" val="1475568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2. IQ</a:t>
            </a:r>
            <a:r>
              <a:rPr lang="zh-CN" altLang="en-US" dirty="0"/>
              <a:t>飞速的涨，</a:t>
            </a:r>
            <a:r>
              <a:rPr lang="en-US" altLang="zh-CN" dirty="0"/>
              <a:t>EQ</a:t>
            </a:r>
            <a:r>
              <a:rPr lang="zh-CN" altLang="en-US" dirty="0"/>
              <a:t>却最重要    </a:t>
            </a:r>
            <a:endParaRPr lang="en-US" altLang="zh-CN" dirty="0"/>
          </a:p>
          <a:p>
            <a:pPr marL="0" indent="0">
              <a:buNone/>
            </a:pPr>
            <a:r>
              <a:rPr lang="en-US" altLang="zh-CN" dirty="0"/>
              <a:t>	1. </a:t>
            </a:r>
            <a:r>
              <a:rPr lang="zh-CN" altLang="en-US" dirty="0"/>
              <a:t>人脸数据进行识别   东方人的表达情绪通常比较含蓄    </a:t>
            </a:r>
            <a:endParaRPr lang="en-US" altLang="zh-CN" dirty="0"/>
          </a:p>
          <a:p>
            <a:pPr marL="0" indent="0">
              <a:buNone/>
            </a:pPr>
            <a:r>
              <a:rPr lang="en-US" altLang="zh-CN" dirty="0"/>
              <a:t>	2. </a:t>
            </a:r>
            <a:r>
              <a:rPr lang="zh-CN" altLang="en-US" dirty="0"/>
              <a:t>带有情绪的输出指令    </a:t>
            </a:r>
            <a:endParaRPr lang="en-US" altLang="zh-CN" dirty="0"/>
          </a:p>
          <a:p>
            <a:pPr marL="0" indent="0">
              <a:buNone/>
            </a:pPr>
            <a:r>
              <a:rPr lang="en-US" altLang="zh-CN" dirty="0"/>
              <a:t>	3. </a:t>
            </a:r>
            <a:r>
              <a:rPr lang="zh-CN" altLang="en-US" dirty="0"/>
              <a:t>负向情绪的调节    </a:t>
            </a:r>
            <a:endParaRPr lang="en-US" altLang="zh-CN" dirty="0"/>
          </a:p>
          <a:p>
            <a:pPr marL="0" indent="0">
              <a:buNone/>
            </a:pPr>
            <a:r>
              <a:rPr lang="en-US" altLang="zh-CN" dirty="0"/>
              <a:t>	4. </a:t>
            </a:r>
            <a:r>
              <a:rPr lang="zh-CN" altLang="en-US" dirty="0"/>
              <a:t>人的</a:t>
            </a:r>
            <a:r>
              <a:rPr lang="en-US" altLang="zh-CN" dirty="0"/>
              <a:t>6</a:t>
            </a:r>
            <a:r>
              <a:rPr lang="zh-CN" altLang="en-US" dirty="0"/>
              <a:t>种基本情绪和</a:t>
            </a:r>
            <a:r>
              <a:rPr lang="en-US" altLang="zh-CN" dirty="0"/>
              <a:t>27</a:t>
            </a:r>
            <a:r>
              <a:rPr lang="zh-CN" altLang="en-US" dirty="0"/>
              <a:t>种丰富情感    </a:t>
            </a:r>
            <a:endParaRPr lang="en-US" altLang="zh-CN" dirty="0"/>
          </a:p>
          <a:p>
            <a:pPr marL="0" indent="0">
              <a:buNone/>
            </a:pPr>
            <a:r>
              <a:rPr lang="en-US" altLang="zh-CN" dirty="0"/>
              <a:t>	5. </a:t>
            </a:r>
            <a:r>
              <a:rPr lang="zh-CN" altLang="en-US" dirty="0"/>
              <a:t>情感应对模型，包含识别层，策略层和表现层</a:t>
            </a:r>
          </a:p>
        </p:txBody>
      </p:sp>
      <p:sp>
        <p:nvSpPr>
          <p:cNvPr id="4" name="灯片编号占位符 3"/>
          <p:cNvSpPr>
            <a:spLocks noGrp="1"/>
          </p:cNvSpPr>
          <p:nvPr>
            <p:ph type="sldNum" sz="quarter" idx="10"/>
          </p:nvPr>
        </p:nvSpPr>
        <p:spPr/>
        <p:txBody>
          <a:bodyPr/>
          <a:lstStyle/>
          <a:p>
            <a:fld id="{03CB304D-5901-4A41-B6C3-094B01348769}" type="slidenum">
              <a:rPr lang="zh-CN" altLang="en-US" smtClean="0"/>
              <a:t>29</a:t>
            </a:fld>
            <a:endParaRPr lang="zh-CN" altLang="en-US"/>
          </a:p>
        </p:txBody>
      </p:sp>
    </p:spTree>
    <p:extLst>
      <p:ext uri="{BB962C8B-B14F-4D97-AF65-F5344CB8AC3E}">
        <p14:creationId xmlns:p14="http://schemas.microsoft.com/office/powerpoint/2010/main" val="551056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a:solidFill>
                  <a:schemeClr val="tx1"/>
                </a:solidFill>
                <a:effectLst/>
                <a:latin typeface="+mn-lt"/>
                <a:ea typeface="+mn-ea"/>
                <a:cs typeface="+mn-cs"/>
              </a:rPr>
              <a:t>人与人的交流有远场和近场两个场景    </a:t>
            </a:r>
            <a:endParaRPr lang="en-US" altLang="zh-CN" sz="1200" b="0" i="0" kern="1200" dirty="0">
              <a:solidFill>
                <a:schemeClr val="tx1"/>
              </a:solidFill>
              <a:effectLst/>
              <a:latin typeface="+mn-lt"/>
              <a:ea typeface="+mn-ea"/>
              <a:cs typeface="+mn-cs"/>
            </a:endParaRPr>
          </a:p>
          <a:p>
            <a:pPr marL="0" indent="0">
              <a:buNone/>
            </a:pPr>
            <a:r>
              <a:rPr lang="en-US" altLang="zh-CN" sz="1200" b="0" i="0" kern="1200" dirty="0">
                <a:solidFill>
                  <a:schemeClr val="tx1"/>
                </a:solidFill>
                <a:effectLst/>
                <a:latin typeface="+mn-lt"/>
                <a:ea typeface="+mn-ea"/>
                <a:cs typeface="+mn-cs"/>
              </a:rPr>
              <a:t>	1. </a:t>
            </a:r>
            <a:r>
              <a:rPr lang="zh-CN" altLang="en-US" sz="1200" b="0" i="0" kern="1200" dirty="0">
                <a:solidFill>
                  <a:schemeClr val="tx1"/>
                </a:solidFill>
                <a:effectLst/>
                <a:latin typeface="+mn-lt"/>
                <a:ea typeface="+mn-ea"/>
                <a:cs typeface="+mn-cs"/>
              </a:rPr>
              <a:t>远场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通常会喊对方的名字开始交流        </a:t>
            </a:r>
            <a:endParaRPr lang="en-US" altLang="zh-CN" sz="1200" b="0" i="0" kern="1200" dirty="0">
              <a:solidFill>
                <a:schemeClr val="tx1"/>
              </a:solidFill>
              <a:effectLst/>
              <a:latin typeface="+mn-lt"/>
              <a:ea typeface="+mn-ea"/>
              <a:cs typeface="+mn-cs"/>
            </a:endParaRPr>
          </a:p>
          <a:p>
            <a:pPr marL="0" indent="0">
              <a:buNone/>
            </a:pP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语音唤醒、麦克风阵列     </a:t>
            </a:r>
            <a:endParaRPr lang="en-US" altLang="zh-CN" sz="1200" b="0" i="0" kern="1200" dirty="0">
              <a:solidFill>
                <a:schemeClr val="tx1"/>
              </a:solidFill>
              <a:effectLst/>
              <a:latin typeface="+mn-lt"/>
              <a:ea typeface="+mn-ea"/>
              <a:cs typeface="+mn-cs"/>
            </a:endParaRPr>
          </a:p>
          <a:p>
            <a:pPr marL="1143000" lvl="2" indent="-228600">
              <a:buAutoNum type="arabicPeriod" startAt="2"/>
            </a:pPr>
            <a:r>
              <a:rPr lang="zh-CN" altLang="en-US" sz="1200" b="0" i="0" kern="1200" dirty="0">
                <a:solidFill>
                  <a:schemeClr val="tx1"/>
                </a:solidFill>
                <a:effectLst/>
                <a:latin typeface="+mn-lt"/>
                <a:ea typeface="+mn-ea"/>
                <a:cs typeface="+mn-cs"/>
              </a:rPr>
              <a:t>近场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往往直接开始对话        </a:t>
            </a:r>
            <a:endParaRPr lang="en-US" altLang="zh-CN" sz="1200" b="0" i="0" kern="1200" dirty="0">
              <a:solidFill>
                <a:schemeClr val="tx1"/>
              </a:solidFill>
              <a:effectLst/>
              <a:latin typeface="+mn-lt"/>
              <a:ea typeface="+mn-ea"/>
              <a:cs typeface="+mn-cs"/>
            </a:endParaRPr>
          </a:p>
          <a:p>
            <a:pPr marL="1371600" lvl="3" indent="0">
              <a:buNone/>
            </a:pP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距离检测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激光或双目摄像头        </a:t>
            </a:r>
            <a:endParaRPr lang="en-US" altLang="zh-CN" sz="1200" b="0" i="0" kern="1200" dirty="0">
              <a:solidFill>
                <a:schemeClr val="tx1"/>
              </a:solidFill>
              <a:effectLst/>
              <a:latin typeface="+mn-lt"/>
              <a:ea typeface="+mn-ea"/>
              <a:cs typeface="+mn-cs"/>
            </a:endParaRPr>
          </a:p>
          <a:p>
            <a:pPr marL="1371600" lvl="3" indent="0">
              <a:buNone/>
            </a:pP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人脸锁定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交互对象        </a:t>
            </a:r>
            <a:endParaRPr lang="en-US" altLang="zh-CN" sz="1200" b="0" i="0" kern="1200" dirty="0">
              <a:solidFill>
                <a:schemeClr val="tx1"/>
              </a:solidFill>
              <a:effectLst/>
              <a:latin typeface="+mn-lt"/>
              <a:ea typeface="+mn-ea"/>
              <a:cs typeface="+mn-cs"/>
            </a:endParaRPr>
          </a:p>
          <a:p>
            <a:pPr marL="1371600" lvl="3" indent="0">
              <a:buNone/>
            </a:pP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唇动检测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环境嘈杂造成的误输入问题</a:t>
            </a:r>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31</a:t>
            </a:fld>
            <a:endParaRPr lang="zh-CN" altLang="en-US"/>
          </a:p>
        </p:txBody>
      </p:sp>
    </p:spTree>
    <p:extLst>
      <p:ext uri="{BB962C8B-B14F-4D97-AF65-F5344CB8AC3E}">
        <p14:creationId xmlns:p14="http://schemas.microsoft.com/office/powerpoint/2010/main" val="2795926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34</a:t>
            </a:fld>
            <a:endParaRPr lang="zh-CN" altLang="en-US"/>
          </a:p>
        </p:txBody>
      </p:sp>
    </p:spTree>
    <p:extLst>
      <p:ext uri="{BB962C8B-B14F-4D97-AF65-F5344CB8AC3E}">
        <p14:creationId xmlns:p14="http://schemas.microsoft.com/office/powerpoint/2010/main" val="4280927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相关因素多且复杂，样本少，可预测性弱</a:t>
            </a:r>
            <a:endParaRPr lang="en-US" altLang="zh-CN" dirty="0"/>
          </a:p>
          <a:p>
            <a:endParaRPr lang="en-US" altLang="zh-CN" dirty="0"/>
          </a:p>
          <a:p>
            <a:r>
              <a:rPr lang="en-US" altLang="zh-CN" dirty="0"/>
              <a:t>AI </a:t>
            </a:r>
            <a:r>
              <a:rPr lang="zh-CN" altLang="en-US" dirty="0"/>
              <a:t>预测就是机器按照一定的算法</a:t>
            </a:r>
            <a:endParaRPr lang="en-US" altLang="zh-CN" dirty="0"/>
          </a:p>
          <a:p>
            <a:r>
              <a:rPr lang="zh-CN" altLang="en-US" dirty="0"/>
              <a:t>从数据中自动学习规律</a:t>
            </a:r>
            <a:endParaRPr lang="en-US" altLang="zh-CN" dirty="0"/>
          </a:p>
          <a:p>
            <a:r>
              <a:rPr lang="zh-CN" altLang="en-US" dirty="0"/>
              <a:t>并利用这个规律对未来进行预测</a:t>
            </a:r>
            <a:endParaRPr lang="en-US" altLang="zh-CN" dirty="0"/>
          </a:p>
          <a:p>
            <a:endParaRPr lang="en-US" altLang="zh-CN" dirty="0"/>
          </a:p>
          <a:p>
            <a:r>
              <a:rPr lang="en-US" altLang="zh-CN" dirty="0"/>
              <a:t>AI</a:t>
            </a:r>
            <a:r>
              <a:rPr lang="zh-CN" altLang="en-US" dirty="0"/>
              <a:t>的归纳和推理</a:t>
            </a:r>
            <a:endParaRPr lang="en-US" altLang="zh-CN" dirty="0"/>
          </a:p>
          <a:p>
            <a:endParaRPr lang="en-US" altLang="zh-CN" dirty="0"/>
          </a:p>
          <a:p>
            <a:r>
              <a:rPr lang="zh-CN" altLang="en-US" dirty="0"/>
              <a:t>逻辑回归</a:t>
            </a:r>
            <a:r>
              <a:rPr lang="en-US" altLang="zh-CN" dirty="0"/>
              <a:t> </a:t>
            </a:r>
          </a:p>
          <a:p>
            <a:r>
              <a:rPr lang="zh-CN" altLang="en-US" dirty="0"/>
              <a:t>支持向量机</a:t>
            </a:r>
            <a:endParaRPr lang="en-US" altLang="zh-CN" dirty="0"/>
          </a:p>
          <a:p>
            <a:r>
              <a:rPr lang="zh-CN" altLang="en-US" dirty="0"/>
              <a:t>随机森林</a:t>
            </a:r>
            <a:endParaRPr lang="en-US" altLang="zh-CN" dirty="0"/>
          </a:p>
          <a:p>
            <a:r>
              <a:rPr lang="zh-CN" altLang="en-US" dirty="0"/>
              <a:t>神经网络</a:t>
            </a:r>
            <a:endParaRPr lang="en-US" altLang="zh-CN"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35</a:t>
            </a:fld>
            <a:endParaRPr lang="zh-CN" altLang="en-US"/>
          </a:p>
        </p:txBody>
      </p:sp>
    </p:spTree>
    <p:extLst>
      <p:ext uri="{BB962C8B-B14F-4D97-AF65-F5344CB8AC3E}">
        <p14:creationId xmlns:p14="http://schemas.microsoft.com/office/powerpoint/2010/main" val="410466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本次世界杯中  高盛、微软 采用的随机森林</a:t>
            </a:r>
            <a:endParaRPr lang="en-US" altLang="zh-CN" dirty="0"/>
          </a:p>
          <a:p>
            <a:endParaRPr lang="en-US" altLang="zh-CN" dirty="0"/>
          </a:p>
          <a:p>
            <a:r>
              <a:rPr lang="zh-CN" altLang="en-US" dirty="0"/>
              <a:t>随机森林</a:t>
            </a:r>
            <a:endParaRPr lang="en-US" altLang="zh-CN" dirty="0"/>
          </a:p>
          <a:p>
            <a:endParaRPr lang="en-US" altLang="zh-CN" dirty="0"/>
          </a:p>
          <a:p>
            <a:r>
              <a:rPr lang="zh-CN" altLang="en-US" dirty="0"/>
              <a:t>利用多棵决策树对样本进行训练，</a:t>
            </a:r>
            <a:endParaRPr lang="en-US" altLang="zh-CN" dirty="0"/>
          </a:p>
          <a:p>
            <a:endParaRPr lang="en-US" altLang="zh-CN" dirty="0"/>
          </a:p>
          <a:p>
            <a:r>
              <a:rPr lang="zh-CN" altLang="en-US" dirty="0"/>
              <a:t>并进行训练和判别决策树将目标变量进行分解、分解出来的自变量</a:t>
            </a:r>
            <a:endParaRPr lang="en-US" altLang="zh-CN" dirty="0"/>
          </a:p>
          <a:p>
            <a:endParaRPr lang="en-US" altLang="zh-CN" dirty="0"/>
          </a:p>
          <a:p>
            <a:r>
              <a:rPr lang="zh-CN" altLang="en-US" dirty="0"/>
              <a:t>成为新的目标变量继续分解的建模过程</a:t>
            </a:r>
          </a:p>
        </p:txBody>
      </p:sp>
      <p:sp>
        <p:nvSpPr>
          <p:cNvPr id="4" name="灯片编号占位符 3"/>
          <p:cNvSpPr>
            <a:spLocks noGrp="1"/>
          </p:cNvSpPr>
          <p:nvPr>
            <p:ph type="sldNum" sz="quarter" idx="10"/>
          </p:nvPr>
        </p:nvSpPr>
        <p:spPr/>
        <p:txBody>
          <a:bodyPr/>
          <a:lstStyle/>
          <a:p>
            <a:fld id="{03CB304D-5901-4A41-B6C3-094B01348769}" type="slidenum">
              <a:rPr lang="zh-CN" altLang="en-US" smtClean="0"/>
              <a:t>36</a:t>
            </a:fld>
            <a:endParaRPr lang="zh-CN" altLang="en-US"/>
          </a:p>
        </p:txBody>
      </p:sp>
    </p:spTree>
    <p:extLst>
      <p:ext uri="{BB962C8B-B14F-4D97-AF65-F5344CB8AC3E}">
        <p14:creationId xmlns:p14="http://schemas.microsoft.com/office/powerpoint/2010/main" val="112914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37</a:t>
            </a:fld>
            <a:endParaRPr lang="zh-CN" altLang="en-US"/>
          </a:p>
        </p:txBody>
      </p:sp>
    </p:spTree>
    <p:extLst>
      <p:ext uri="{BB962C8B-B14F-4D97-AF65-F5344CB8AC3E}">
        <p14:creationId xmlns:p14="http://schemas.microsoft.com/office/powerpoint/2010/main" val="10953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决策树的分类思想。</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这个女孩的决策过程就是一个典型的决策树分类过程（类别：见，不见）。</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相当于通过年龄、长相、收入、是否是公务员来决定是否与这个男人见面。</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假设这个女孩对潜在男友的要求是：</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岁以下、长相中等以上并且是高收入或者中等以上收入的公务员，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女孩的决策逻辑： </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38</a:t>
            </a:fld>
            <a:endParaRPr lang="zh-CN" altLang="en-US"/>
          </a:p>
        </p:txBody>
      </p:sp>
    </p:spTree>
    <p:extLst>
      <p:ext uri="{BB962C8B-B14F-4D97-AF65-F5344CB8AC3E}">
        <p14:creationId xmlns:p14="http://schemas.microsoft.com/office/powerpoint/2010/main" val="268479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决策树的分类思想。</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这个女孩的决策过程就是一个典型的决策树分类过程（类别：见，不见）。</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相当于通过年龄、长相、收入、是否是公务员来决定是否与这个男人见面。</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假设这个女孩对潜在男友的要求是：</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岁以下、长相中等以上并且是高收入或者中等以上收入的公务员，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女孩的决策逻辑：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基本思想是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以信息熵为度量构造一棵熵值下降最快的树，树不断构建的过程也就是熵不断下降的过程。而其中节点的具体特征选择取决于哪个特征在当前节点的熵下降最快</a:t>
            </a:r>
            <a:endParaRPr lang="zh-CN" altLang="en-US" dirty="0"/>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3CB304D-5901-4A41-B6C3-094B01348769}" type="slidenum">
              <a:rPr lang="zh-CN" altLang="en-US" smtClean="0"/>
              <a:t>39</a:t>
            </a:fld>
            <a:endParaRPr lang="zh-CN" altLang="en-US"/>
          </a:p>
        </p:txBody>
      </p:sp>
    </p:spTree>
    <p:extLst>
      <p:ext uri="{BB962C8B-B14F-4D97-AF65-F5344CB8AC3E}">
        <p14:creationId xmlns:p14="http://schemas.microsoft.com/office/powerpoint/2010/main" val="3050760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3</a:t>
            </a:fld>
            <a:endParaRPr lang="zh-CN" altLang="en-US"/>
          </a:p>
        </p:txBody>
      </p:sp>
    </p:spTree>
    <p:extLst>
      <p:ext uri="{BB962C8B-B14F-4D97-AF65-F5344CB8AC3E}">
        <p14:creationId xmlns:p14="http://schemas.microsoft.com/office/powerpoint/2010/main" val="1467527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实际生活中，对于是否出去玩，我们会考察多种因素：天气、温度、湿度等；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多次决策行为（每一行代表一次决策）。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可以知道，有很多个决策树可以被画出来，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但是肯定有一个决策树优于任何其他的。那么到底哪个决策树才是最好的呢？这是第一个值得讨论的问题：怎样的决策树才是最好的，选择的规则是什么？</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以信息熵为度量构造一棵熵值下降最快的树，树不断构建的过程也就是熵不断下降的过程。而其中节点的具体特征选择取决于哪个特征在当前节点的熵下降最快</a:t>
            </a:r>
            <a:endParaRPr lang="zh-CN" altLang="en-US" dirty="0"/>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3CB304D-5901-4A41-B6C3-094B01348769}" type="slidenum">
              <a:rPr lang="zh-CN" altLang="en-US" smtClean="0"/>
              <a:t>40</a:t>
            </a:fld>
            <a:endParaRPr lang="zh-CN" altLang="en-US"/>
          </a:p>
        </p:txBody>
      </p:sp>
    </p:spTree>
    <p:extLst>
      <p:ext uri="{BB962C8B-B14F-4D97-AF65-F5344CB8AC3E}">
        <p14:creationId xmlns:p14="http://schemas.microsoft.com/office/powerpoint/2010/main" val="501347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决策树学习是一种归纳学习，从一堆数据中归纳出一个学习模型出来。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决策树学习采用的是自顶向下的递归学习，</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基本思想是</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以信息熵为度量构造一棵熵值下降最快的树，树不断构建的过程也就是熵不断下降的过程。而其中节点的具体特征选择取决于哪个特征在当前节点的熵下降最快</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决策树的决策过程实质上是贪心法，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在每一步的时候都选择当前状态下的最优解，一直走下去。 贪心法   不能保证     最终结果是全局最优的，这也是决策树的缺陷之一，有可能会导致过拟合的问题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只要给定一个随机变量</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，我们就可以求得该随机变量的熵       </a:t>
            </a:r>
            <a:r>
              <a:rPr lang="zh-CN" altLang="en-US" sz="1200" b="1" i="0" kern="1200" dirty="0">
                <a:solidFill>
                  <a:schemeClr val="tx1"/>
                </a:solidFill>
                <a:effectLst/>
                <a:latin typeface="+mn-lt"/>
                <a:ea typeface="+mn-ea"/>
                <a:cs typeface="+mn-cs"/>
              </a:rPr>
              <a:t>经验熵与经验条件熵</a:t>
            </a:r>
            <a:r>
              <a:rPr lang="zh-CN" altLang="en-US" sz="1200" b="0"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41</a:t>
            </a:fld>
            <a:endParaRPr lang="zh-CN" altLang="en-US"/>
          </a:p>
        </p:txBody>
      </p:sp>
    </p:spTree>
    <p:extLst>
      <p:ext uri="{BB962C8B-B14F-4D97-AF65-F5344CB8AC3E}">
        <p14:creationId xmlns:p14="http://schemas.microsoft.com/office/powerpoint/2010/main" val="3523156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决策树学习是一种归纳学习，从一堆数据中归纳出一个学习模型出来。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决策树学习采用的是自顶向下的递归学习，</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基本思想是</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以信息熵为度量构造一棵熵值下降最快的树，树不断构建的过程也就是熵不断下降的过程。而其中节点的具体特征选择取决于哪个特征在当前节点的熵下降最快</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决策树的决策过程实质上是贪心法，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在每一步的时候都选择当前状态下的最优解，一直走下去。 贪心法   不能保证     最终结果是全局最优的，这也是决策树的缺陷之一，有可能会导致过拟合的问题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只要给定一个随机变量</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，我们就可以求得该随机变量的熵       </a:t>
            </a:r>
            <a:r>
              <a:rPr lang="zh-CN" altLang="en-US" sz="1200" b="1" i="0" kern="1200" dirty="0">
                <a:solidFill>
                  <a:schemeClr val="tx1"/>
                </a:solidFill>
                <a:effectLst/>
                <a:latin typeface="+mn-lt"/>
                <a:ea typeface="+mn-ea"/>
                <a:cs typeface="+mn-cs"/>
              </a:rPr>
              <a:t>经验熵与经验条件熵</a:t>
            </a:r>
            <a:r>
              <a:rPr lang="zh-CN" altLang="en-US" sz="1200" b="0"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42</a:t>
            </a:fld>
            <a:endParaRPr lang="zh-CN" altLang="en-US"/>
          </a:p>
        </p:txBody>
      </p:sp>
    </p:spTree>
    <p:extLst>
      <p:ext uri="{BB962C8B-B14F-4D97-AF65-F5344CB8AC3E}">
        <p14:creationId xmlns:p14="http://schemas.microsoft.com/office/powerpoint/2010/main" val="357262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通俗而言，是向    机器输入     数据和答案，          最终获得方法的过程，是面向工程的方向，并且可以解决实际问题，借助学习创造力的机器达成智能解决方案。</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概率论是通过本质看现象</a:t>
            </a:r>
            <a:endParaRPr lang="en-US" altLang="zh-CN" dirty="0"/>
          </a:p>
          <a:p>
            <a:r>
              <a:rPr lang="zh-CN" altLang="en-US" dirty="0"/>
              <a:t>统计学是透过现象看本质</a:t>
            </a:r>
            <a:endParaRPr lang="en-US" altLang="zh-CN" dirty="0"/>
          </a:p>
          <a:p>
            <a:endParaRPr lang="en-US" altLang="zh-CN" dirty="0"/>
          </a:p>
          <a:p>
            <a:r>
              <a:rPr lang="zh-CN" altLang="en-US" dirty="0"/>
              <a:t>在不直接针对问题进行编程的情况下，赋予计算机学习能力的一个研究领域。</a:t>
            </a:r>
            <a:endParaRPr lang="en-US" altLang="zh-CN" dirty="0"/>
          </a:p>
          <a:p>
            <a:endParaRPr lang="en-US" altLang="zh-CN" dirty="0"/>
          </a:p>
          <a:p>
            <a:r>
              <a:rPr lang="zh-CN" altLang="en-US" dirty="0"/>
              <a:t>对于某类任务</a:t>
            </a:r>
            <a:r>
              <a:rPr lang="en-US" altLang="zh-CN" dirty="0"/>
              <a:t>T</a:t>
            </a:r>
            <a:r>
              <a:rPr lang="zh-CN" altLang="en-US" dirty="0"/>
              <a:t>和性能度量</a:t>
            </a:r>
            <a:r>
              <a:rPr lang="en-US" altLang="zh-CN" dirty="0"/>
              <a:t>P</a:t>
            </a:r>
            <a:r>
              <a:rPr lang="zh-CN" altLang="en-US" dirty="0"/>
              <a:t>，如果一个计算机程序在</a:t>
            </a:r>
            <a:r>
              <a:rPr lang="en-US" altLang="zh-CN" dirty="0"/>
              <a:t>T</a:t>
            </a:r>
            <a:r>
              <a:rPr lang="zh-CN" altLang="en-US" dirty="0"/>
              <a:t>上以</a:t>
            </a:r>
            <a:r>
              <a:rPr lang="en-US" altLang="zh-CN" dirty="0"/>
              <a:t>P</a:t>
            </a:r>
            <a:r>
              <a:rPr lang="zh-CN" altLang="en-US" dirty="0"/>
              <a:t>衡量的性能随着经验</a:t>
            </a:r>
            <a:r>
              <a:rPr lang="en-US" altLang="zh-CN" dirty="0"/>
              <a:t>E</a:t>
            </a:r>
            <a:r>
              <a:rPr lang="zh-CN" altLang="en-US" dirty="0"/>
              <a:t>而自我完善，那么我们称这个计算机程序在从经验</a:t>
            </a:r>
            <a:r>
              <a:rPr lang="en-US" altLang="zh-CN" dirty="0"/>
              <a:t>E</a:t>
            </a:r>
            <a:r>
              <a:rPr lang="zh-CN" altLang="en-US" dirty="0"/>
              <a:t>学习</a:t>
            </a:r>
          </a:p>
        </p:txBody>
      </p:sp>
      <p:sp>
        <p:nvSpPr>
          <p:cNvPr id="4" name="灯片编号占位符 3"/>
          <p:cNvSpPr>
            <a:spLocks noGrp="1"/>
          </p:cNvSpPr>
          <p:nvPr>
            <p:ph type="sldNum" sz="quarter" idx="10"/>
          </p:nvPr>
        </p:nvSpPr>
        <p:spPr/>
        <p:txBody>
          <a:bodyPr/>
          <a:lstStyle/>
          <a:p>
            <a:fld id="{03CB304D-5901-4A41-B6C3-094B01348769}" type="slidenum">
              <a:rPr lang="zh-CN" altLang="en-US" smtClean="0"/>
              <a:t>43</a:t>
            </a:fld>
            <a:endParaRPr lang="zh-CN" altLang="en-US"/>
          </a:p>
        </p:txBody>
      </p:sp>
    </p:spTree>
    <p:extLst>
      <p:ext uri="{BB962C8B-B14F-4D97-AF65-F5344CB8AC3E}">
        <p14:creationId xmlns:p14="http://schemas.microsoft.com/office/powerpoint/2010/main" val="2992651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44</a:t>
            </a:fld>
            <a:endParaRPr lang="zh-CN" altLang="en-US"/>
          </a:p>
        </p:txBody>
      </p:sp>
    </p:spTree>
    <p:extLst>
      <p:ext uri="{BB962C8B-B14F-4D97-AF65-F5344CB8AC3E}">
        <p14:creationId xmlns:p14="http://schemas.microsoft.com/office/powerpoint/2010/main" val="169624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人工神经网络表示一类机器学习的模型，最初是受到了哺乳动物中央神经系统研究的启发。网络由相互连接的分层组织的神经元组成，这些神经元在达到一定条件时就会互相交换信息（专业术语是激发（</a:t>
            </a:r>
            <a:r>
              <a:rPr lang="en-US" altLang="zh-CN" dirty="0"/>
              <a:t>fire</a:t>
            </a:r>
            <a:r>
              <a:rPr lang="zh-CN" altLang="en-US" dirty="0"/>
              <a:t>））。最初的研究开始于</a:t>
            </a:r>
            <a:r>
              <a:rPr lang="en-US" altLang="zh-CN" dirty="0"/>
              <a:t>20</a:t>
            </a:r>
            <a:r>
              <a:rPr lang="zh-CN" altLang="en-US" dirty="0"/>
              <a:t>世纪</a:t>
            </a:r>
            <a:r>
              <a:rPr lang="en-US" altLang="zh-CN" dirty="0"/>
              <a:t>50</a:t>
            </a:r>
            <a:r>
              <a:rPr lang="zh-CN" altLang="en-US" dirty="0"/>
              <a:t>年代后期，当时引入了感知机（</a:t>
            </a:r>
            <a:r>
              <a:rPr lang="en-US" altLang="zh-CN" dirty="0"/>
              <a:t>Perceptron</a:t>
            </a:r>
            <a:r>
              <a:rPr lang="zh-CN" altLang="en-US" dirty="0"/>
              <a:t>）模型。感知机是一个可以实现简单操作的两层网络，并在</a:t>
            </a:r>
            <a:r>
              <a:rPr lang="en-US" altLang="zh-CN" dirty="0"/>
              <a:t>20</a:t>
            </a:r>
            <a:r>
              <a:rPr lang="zh-CN" altLang="en-US" dirty="0"/>
              <a:t>世纪</a:t>
            </a:r>
            <a:r>
              <a:rPr lang="en-US" altLang="zh-CN" dirty="0"/>
              <a:t>60</a:t>
            </a:r>
            <a:r>
              <a:rPr lang="zh-CN" altLang="en-US" dirty="0"/>
              <a:t>年代后期引入反向传播算法（</a:t>
            </a:r>
            <a:r>
              <a:rPr lang="en-US" altLang="zh-CN" dirty="0"/>
              <a:t>backpropagation algorithm</a:t>
            </a:r>
            <a:r>
              <a:rPr lang="zh-CN" altLang="en-US" dirty="0"/>
              <a:t>）后得到进一步扩展，用于高效的多层网络的训练。有些研究认为这些技术起源可以追溯到比通常引述的更早的时候。直到</a:t>
            </a:r>
            <a:r>
              <a:rPr lang="en-US" altLang="zh-CN" dirty="0"/>
              <a:t>20</a:t>
            </a:r>
            <a:r>
              <a:rPr lang="zh-CN" altLang="en-US" dirty="0"/>
              <a:t>世纪</a:t>
            </a:r>
            <a:r>
              <a:rPr lang="en-US" altLang="zh-CN" dirty="0"/>
              <a:t>80</a:t>
            </a:r>
            <a:r>
              <a:rPr lang="zh-CN" altLang="en-US" dirty="0"/>
              <a:t>年代，人们才对神经网络进行了大量的学术研究，那时其他更简单的方法正变得更加有用。然后，由于</a:t>
            </a:r>
            <a:r>
              <a:rPr lang="en-US" altLang="zh-CN" dirty="0" err="1"/>
              <a:t>G.Hinton</a:t>
            </a:r>
            <a:r>
              <a:rPr lang="zh-CN" altLang="en-US" dirty="0"/>
              <a:t>提出的快速学习算法，以及</a:t>
            </a:r>
            <a:r>
              <a:rPr lang="en-US" altLang="zh-CN" dirty="0"/>
              <a:t>2011</a:t>
            </a:r>
            <a:r>
              <a:rPr lang="zh-CN" altLang="en-US" dirty="0"/>
              <a:t>年前后引入</a:t>
            </a:r>
            <a:r>
              <a:rPr lang="en-US" altLang="zh-CN" dirty="0"/>
              <a:t>GPU</a:t>
            </a:r>
            <a:r>
              <a:rPr lang="zh-CN" altLang="en-US" dirty="0"/>
              <a:t>后使大量数值计算成为可能，开始再度出现了神经网络研究的热潮。这些进展打开了现代深度学习的大门。深度学习是以一定数量网络层的神经元为标志的神经网络，它可以基于渐进的层级抽象学习相当复杂的模型。几年前，</a:t>
            </a:r>
            <a:r>
              <a:rPr lang="en-US" altLang="zh-CN" dirty="0"/>
              <a:t>3</a:t>
            </a:r>
            <a:r>
              <a:rPr lang="zh-CN" altLang="en-US" dirty="0"/>
              <a:t>～</a:t>
            </a:r>
            <a:r>
              <a:rPr lang="en-US" altLang="zh-CN" dirty="0"/>
              <a:t>5</a:t>
            </a:r>
            <a:r>
              <a:rPr lang="zh-CN" altLang="en-US" dirty="0"/>
              <a:t>层的网络就是深度的，而现在的深度网络已经是指</a:t>
            </a:r>
            <a:r>
              <a:rPr lang="en-US" altLang="zh-CN" dirty="0"/>
              <a:t>100</a:t>
            </a:r>
            <a:r>
              <a:rPr lang="zh-CN" altLang="en-US" dirty="0"/>
              <a:t>～</a:t>
            </a:r>
            <a:r>
              <a:rPr lang="en-US" altLang="zh-CN" dirty="0"/>
              <a:t>200</a:t>
            </a:r>
            <a:r>
              <a:rPr lang="zh-CN" altLang="en-US" dirty="0"/>
              <a:t>层。这种渐进式抽象的学习模型，模仿了历经几百万年演化的人类大脑的视觉模型。人类大脑视觉系统由不同的层组成。我们人眼关联的大脑区域叫作初级视觉皮层</a:t>
            </a:r>
            <a:r>
              <a:rPr lang="en-US" altLang="zh-CN" dirty="0"/>
              <a:t>V1</a:t>
            </a:r>
            <a:r>
              <a:rPr lang="zh-CN" altLang="en-US" dirty="0"/>
              <a:t>，它位于大脑后下方。视觉皮层为多数哺乳动物所共有，它承担着感知和区分视觉定位、空间频率以及色彩等方面的基本属性和微小变化的角色。据估计，初级视觉层包含了</a:t>
            </a:r>
            <a:r>
              <a:rPr lang="en-US" altLang="zh-CN" dirty="0"/>
              <a:t>1</a:t>
            </a:r>
            <a:r>
              <a:rPr lang="zh-CN" altLang="en-US" dirty="0"/>
              <a:t>亿</a:t>
            </a:r>
            <a:r>
              <a:rPr lang="en-US" altLang="zh-CN" dirty="0"/>
              <a:t>4000</a:t>
            </a:r>
            <a:r>
              <a:rPr lang="zh-CN" altLang="en-US" dirty="0"/>
              <a:t>万个神经元，以及</a:t>
            </a:r>
            <a:r>
              <a:rPr lang="en-US" altLang="zh-CN" dirty="0"/>
              <a:t>100</a:t>
            </a:r>
            <a:r>
              <a:rPr lang="zh-CN" altLang="en-US" dirty="0"/>
              <a:t>亿个神经元之间的连接。</a:t>
            </a:r>
            <a:r>
              <a:rPr lang="en-US" altLang="zh-CN" dirty="0"/>
              <a:t>V1</a:t>
            </a:r>
            <a:r>
              <a:rPr lang="zh-CN" altLang="en-US" dirty="0"/>
              <a:t>层随后和其他视觉皮层</a:t>
            </a:r>
            <a:r>
              <a:rPr lang="en-US" altLang="zh-CN" dirty="0"/>
              <a:t>V2</a:t>
            </a:r>
            <a:r>
              <a:rPr lang="zh-CN" altLang="en-US" dirty="0"/>
              <a:t>、</a:t>
            </a:r>
            <a:r>
              <a:rPr lang="en-US" altLang="zh-CN" dirty="0"/>
              <a:t>V3</a:t>
            </a:r>
            <a:r>
              <a:rPr lang="zh-CN" altLang="en-US" dirty="0"/>
              <a:t>、</a:t>
            </a:r>
            <a:r>
              <a:rPr lang="en-US" altLang="zh-CN" dirty="0"/>
              <a:t>V4</a:t>
            </a:r>
            <a:r>
              <a:rPr lang="zh-CN" altLang="en-US" dirty="0"/>
              <a:t>、</a:t>
            </a:r>
            <a:r>
              <a:rPr lang="en-US" altLang="zh-CN" dirty="0"/>
              <a:t>V5</a:t>
            </a:r>
            <a:r>
              <a:rPr lang="zh-CN" altLang="en-US" dirty="0"/>
              <a:t>和</a:t>
            </a:r>
            <a:r>
              <a:rPr lang="en-US" altLang="zh-CN" dirty="0"/>
              <a:t>V6</a:t>
            </a:r>
            <a:r>
              <a:rPr lang="zh-CN" altLang="en-US" dirty="0"/>
              <a:t>连接，以进一步处理更复杂的图像信息，并识别更复杂的视觉元素，如形状、面部、动物等。这种分层组织是</a:t>
            </a:r>
            <a:r>
              <a:rPr lang="en-US" altLang="zh-CN" dirty="0"/>
              <a:t>1</a:t>
            </a:r>
            <a:r>
              <a:rPr lang="zh-CN" altLang="en-US" dirty="0"/>
              <a:t>亿年间无数次尝试的结果。据估计，人类大脑包含大约</a:t>
            </a:r>
            <a:r>
              <a:rPr lang="en-US" altLang="zh-CN" dirty="0"/>
              <a:t>160</a:t>
            </a:r>
            <a:r>
              <a:rPr lang="zh-CN" altLang="en-US" dirty="0"/>
              <a:t>亿个脑皮质神经细胞，其中</a:t>
            </a:r>
            <a:r>
              <a:rPr lang="en-US" altLang="zh-CN" dirty="0"/>
              <a:t>10%</a:t>
            </a:r>
            <a:r>
              <a:rPr lang="zh-CN" altLang="en-US" dirty="0"/>
              <a:t>～</a:t>
            </a:r>
            <a:r>
              <a:rPr lang="en-US" altLang="zh-CN" dirty="0"/>
              <a:t>25%</a:t>
            </a:r>
            <a:r>
              <a:rPr lang="zh-CN" altLang="en-US" dirty="0"/>
              <a:t>是负责视觉信息处理的。深度学习就是从人类大脑视觉系统的层次结构中获得了启发，前面的人工神经网络层负责学习图像基本信息，更深的网络层负责学习更复杂的概念。</a:t>
            </a:r>
          </a:p>
        </p:txBody>
      </p:sp>
      <p:sp>
        <p:nvSpPr>
          <p:cNvPr id="4" name="灯片编号占位符 3"/>
          <p:cNvSpPr>
            <a:spLocks noGrp="1"/>
          </p:cNvSpPr>
          <p:nvPr>
            <p:ph type="sldNum" sz="quarter" idx="10"/>
          </p:nvPr>
        </p:nvSpPr>
        <p:spPr/>
        <p:txBody>
          <a:bodyPr/>
          <a:lstStyle/>
          <a:p>
            <a:fld id="{03CB304D-5901-4A41-B6C3-094B01348769}" type="slidenum">
              <a:rPr lang="zh-CN" altLang="en-US" smtClean="0"/>
              <a:t>46</a:t>
            </a:fld>
            <a:endParaRPr lang="zh-CN" altLang="en-US"/>
          </a:p>
        </p:txBody>
      </p:sp>
    </p:spTree>
    <p:extLst>
      <p:ext uri="{BB962C8B-B14F-4D97-AF65-F5344CB8AC3E}">
        <p14:creationId xmlns:p14="http://schemas.microsoft.com/office/powerpoint/2010/main" val="1717463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人工神经网络表示一类机器学习的模型，最初是受到了哺乳动物中央神经系统研究的启发。网络由相互连接的分层组织的神经元组成，这些神经元在达到一定条件时就会互相交换信息（专业术语是激发（</a:t>
            </a:r>
            <a:r>
              <a:rPr lang="en-US" altLang="zh-CN" dirty="0"/>
              <a:t>fire</a:t>
            </a:r>
            <a:r>
              <a:rPr lang="zh-CN" altLang="en-US" dirty="0"/>
              <a:t>））。最初的研究开始于</a:t>
            </a:r>
            <a:r>
              <a:rPr lang="en-US" altLang="zh-CN" dirty="0"/>
              <a:t>20</a:t>
            </a:r>
            <a:r>
              <a:rPr lang="zh-CN" altLang="en-US" dirty="0"/>
              <a:t>世纪</a:t>
            </a:r>
            <a:r>
              <a:rPr lang="en-US" altLang="zh-CN" dirty="0"/>
              <a:t>50</a:t>
            </a:r>
            <a:r>
              <a:rPr lang="zh-CN" altLang="en-US" dirty="0"/>
              <a:t>年代后期，当时引入了感知机（</a:t>
            </a:r>
            <a:r>
              <a:rPr lang="en-US" altLang="zh-CN" dirty="0"/>
              <a:t>Perceptron</a:t>
            </a:r>
            <a:r>
              <a:rPr lang="zh-CN" altLang="en-US" dirty="0"/>
              <a:t>）模型。感知机是一个可以实现简单操作的两层网络，并在</a:t>
            </a:r>
            <a:r>
              <a:rPr lang="en-US" altLang="zh-CN" dirty="0"/>
              <a:t>20</a:t>
            </a:r>
            <a:r>
              <a:rPr lang="zh-CN" altLang="en-US" dirty="0"/>
              <a:t>世纪</a:t>
            </a:r>
            <a:r>
              <a:rPr lang="en-US" altLang="zh-CN" dirty="0"/>
              <a:t>60</a:t>
            </a:r>
            <a:r>
              <a:rPr lang="zh-CN" altLang="en-US" dirty="0"/>
              <a:t>年代后期引入反向传播算法（</a:t>
            </a:r>
            <a:r>
              <a:rPr lang="en-US" altLang="zh-CN" dirty="0"/>
              <a:t>backpropagation algorithm</a:t>
            </a:r>
            <a:r>
              <a:rPr lang="zh-CN" altLang="en-US" dirty="0"/>
              <a:t>）后得到进一步扩展，用于高效的多层网络的训练。有些研究认为这些技术起源可以追溯到比通常引述的更早的时候。直到</a:t>
            </a:r>
            <a:r>
              <a:rPr lang="en-US" altLang="zh-CN" dirty="0"/>
              <a:t>20</a:t>
            </a:r>
            <a:r>
              <a:rPr lang="zh-CN" altLang="en-US" dirty="0"/>
              <a:t>世纪</a:t>
            </a:r>
            <a:r>
              <a:rPr lang="en-US" altLang="zh-CN" dirty="0"/>
              <a:t>80</a:t>
            </a:r>
            <a:r>
              <a:rPr lang="zh-CN" altLang="en-US" dirty="0"/>
              <a:t>年代，人们才对神经网络进行了大量的学术研究，那时其他更简单的方法正变得更加有用。然后，由于</a:t>
            </a:r>
            <a:r>
              <a:rPr lang="en-US" altLang="zh-CN" dirty="0" err="1"/>
              <a:t>G.Hinton</a:t>
            </a:r>
            <a:r>
              <a:rPr lang="zh-CN" altLang="en-US" dirty="0"/>
              <a:t>提出的快速学习算法，以及</a:t>
            </a:r>
            <a:r>
              <a:rPr lang="en-US" altLang="zh-CN" dirty="0"/>
              <a:t>2011</a:t>
            </a:r>
            <a:r>
              <a:rPr lang="zh-CN" altLang="en-US" dirty="0"/>
              <a:t>年前后引入</a:t>
            </a:r>
            <a:r>
              <a:rPr lang="en-US" altLang="zh-CN" dirty="0"/>
              <a:t>GPU</a:t>
            </a:r>
            <a:r>
              <a:rPr lang="zh-CN" altLang="en-US" dirty="0"/>
              <a:t>后使大量数值计算成为可能，开始再度出现了神经网络研究的热潮。这些进展打开了现代深度学习的大门。深度学习是以一定数量网络层的神经元为标志的神经网络，它可以基于渐进的层级抽象学习相当复杂的模型。几年前，</a:t>
            </a:r>
            <a:r>
              <a:rPr lang="en-US" altLang="zh-CN" dirty="0"/>
              <a:t>3</a:t>
            </a:r>
            <a:r>
              <a:rPr lang="zh-CN" altLang="en-US" dirty="0"/>
              <a:t>～</a:t>
            </a:r>
            <a:r>
              <a:rPr lang="en-US" altLang="zh-CN" dirty="0"/>
              <a:t>5</a:t>
            </a:r>
            <a:r>
              <a:rPr lang="zh-CN" altLang="en-US" dirty="0"/>
              <a:t>层的网络就是深度的，而现在的深度网络已经是指</a:t>
            </a:r>
            <a:r>
              <a:rPr lang="en-US" altLang="zh-CN" dirty="0"/>
              <a:t>100</a:t>
            </a:r>
            <a:r>
              <a:rPr lang="zh-CN" altLang="en-US" dirty="0"/>
              <a:t>～</a:t>
            </a:r>
            <a:r>
              <a:rPr lang="en-US" altLang="zh-CN" dirty="0"/>
              <a:t>200</a:t>
            </a:r>
            <a:r>
              <a:rPr lang="zh-CN" altLang="en-US" dirty="0"/>
              <a:t>层。这种渐进式抽象的学习模型，模仿了历经几百万年演化的人类大脑的视觉模型。人类大脑视觉系统由不同的层组成。我们人眼关联的大脑区域叫作初级视觉皮层</a:t>
            </a:r>
            <a:r>
              <a:rPr lang="en-US" altLang="zh-CN" dirty="0"/>
              <a:t>V1</a:t>
            </a:r>
            <a:r>
              <a:rPr lang="zh-CN" altLang="en-US" dirty="0"/>
              <a:t>，它位于大脑后下方。视觉皮层为多数哺乳动物所共有，它承担着感知和区分视觉定位、空间频率以及色彩等方面的基本属性和微小变化的角色。据估计，初级视觉层包含了</a:t>
            </a:r>
            <a:r>
              <a:rPr lang="en-US" altLang="zh-CN" dirty="0"/>
              <a:t>1</a:t>
            </a:r>
            <a:r>
              <a:rPr lang="zh-CN" altLang="en-US" dirty="0"/>
              <a:t>亿</a:t>
            </a:r>
            <a:r>
              <a:rPr lang="en-US" altLang="zh-CN" dirty="0"/>
              <a:t>4000</a:t>
            </a:r>
            <a:r>
              <a:rPr lang="zh-CN" altLang="en-US" dirty="0"/>
              <a:t>万个神经元，以及</a:t>
            </a:r>
            <a:r>
              <a:rPr lang="en-US" altLang="zh-CN" dirty="0"/>
              <a:t>100</a:t>
            </a:r>
            <a:r>
              <a:rPr lang="zh-CN" altLang="en-US" dirty="0"/>
              <a:t>亿个神经元之间的连接。</a:t>
            </a:r>
            <a:r>
              <a:rPr lang="en-US" altLang="zh-CN" dirty="0"/>
              <a:t>V1</a:t>
            </a:r>
            <a:r>
              <a:rPr lang="zh-CN" altLang="en-US" dirty="0"/>
              <a:t>层随后和其他视觉皮层</a:t>
            </a:r>
            <a:r>
              <a:rPr lang="en-US" altLang="zh-CN" dirty="0"/>
              <a:t>V2</a:t>
            </a:r>
            <a:r>
              <a:rPr lang="zh-CN" altLang="en-US" dirty="0"/>
              <a:t>、</a:t>
            </a:r>
            <a:r>
              <a:rPr lang="en-US" altLang="zh-CN" dirty="0"/>
              <a:t>V3</a:t>
            </a:r>
            <a:r>
              <a:rPr lang="zh-CN" altLang="en-US" dirty="0"/>
              <a:t>、</a:t>
            </a:r>
            <a:r>
              <a:rPr lang="en-US" altLang="zh-CN" dirty="0"/>
              <a:t>V4</a:t>
            </a:r>
            <a:r>
              <a:rPr lang="zh-CN" altLang="en-US" dirty="0"/>
              <a:t>、</a:t>
            </a:r>
            <a:r>
              <a:rPr lang="en-US" altLang="zh-CN" dirty="0"/>
              <a:t>V5</a:t>
            </a:r>
            <a:r>
              <a:rPr lang="zh-CN" altLang="en-US" dirty="0"/>
              <a:t>和</a:t>
            </a:r>
            <a:r>
              <a:rPr lang="en-US" altLang="zh-CN" dirty="0"/>
              <a:t>V6</a:t>
            </a:r>
            <a:r>
              <a:rPr lang="zh-CN" altLang="en-US" dirty="0"/>
              <a:t>连接，以进一步处理更复杂的图像信息，并识别更复杂的视觉元素，如形状、面部、动物等。这种分层组织是</a:t>
            </a:r>
            <a:r>
              <a:rPr lang="en-US" altLang="zh-CN" dirty="0"/>
              <a:t>1</a:t>
            </a:r>
            <a:r>
              <a:rPr lang="zh-CN" altLang="en-US" dirty="0"/>
              <a:t>亿年间无数次尝试的结果。据估计，人类大脑包含大约</a:t>
            </a:r>
            <a:r>
              <a:rPr lang="en-US" altLang="zh-CN" dirty="0"/>
              <a:t>160</a:t>
            </a:r>
            <a:r>
              <a:rPr lang="zh-CN" altLang="en-US" dirty="0"/>
              <a:t>亿个脑皮质神经细胞，其中</a:t>
            </a:r>
            <a:r>
              <a:rPr lang="en-US" altLang="zh-CN" dirty="0"/>
              <a:t>10%</a:t>
            </a:r>
            <a:r>
              <a:rPr lang="zh-CN" altLang="en-US" dirty="0"/>
              <a:t>～</a:t>
            </a:r>
            <a:r>
              <a:rPr lang="en-US" altLang="zh-CN" dirty="0"/>
              <a:t>25%</a:t>
            </a:r>
            <a:r>
              <a:rPr lang="zh-CN" altLang="en-US" dirty="0"/>
              <a:t>是负责视觉信息处理的。深度学习就是从人类大脑视觉系统的层次结构中获得了启发，前面的人工神经网络层负责学习图像基本信息，更深的网络层负责学习更复杂的概念。</a:t>
            </a:r>
          </a:p>
        </p:txBody>
      </p:sp>
      <p:sp>
        <p:nvSpPr>
          <p:cNvPr id="4" name="灯片编号占位符 3"/>
          <p:cNvSpPr>
            <a:spLocks noGrp="1"/>
          </p:cNvSpPr>
          <p:nvPr>
            <p:ph type="sldNum" sz="quarter" idx="10"/>
          </p:nvPr>
        </p:nvSpPr>
        <p:spPr/>
        <p:txBody>
          <a:bodyPr/>
          <a:lstStyle/>
          <a:p>
            <a:fld id="{03CB304D-5901-4A41-B6C3-094B01348769}" type="slidenum">
              <a:rPr lang="zh-CN" altLang="en-US" smtClean="0"/>
              <a:t>47</a:t>
            </a:fld>
            <a:endParaRPr lang="zh-CN" altLang="en-US"/>
          </a:p>
        </p:txBody>
      </p:sp>
    </p:spTree>
    <p:extLst>
      <p:ext uri="{BB962C8B-B14F-4D97-AF65-F5344CB8AC3E}">
        <p14:creationId xmlns:p14="http://schemas.microsoft.com/office/powerpoint/2010/main" val="2870430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48</a:t>
            </a:fld>
            <a:endParaRPr lang="zh-CN" altLang="en-US"/>
          </a:p>
        </p:txBody>
      </p:sp>
    </p:spTree>
    <p:extLst>
      <p:ext uri="{BB962C8B-B14F-4D97-AF65-F5344CB8AC3E}">
        <p14:creationId xmlns:p14="http://schemas.microsoft.com/office/powerpoint/2010/main" val="55665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听清、听懂、满足</a:t>
            </a:r>
          </a:p>
        </p:txBody>
      </p:sp>
      <p:sp>
        <p:nvSpPr>
          <p:cNvPr id="4" name="灯片编号占位符 3"/>
          <p:cNvSpPr>
            <a:spLocks noGrp="1"/>
          </p:cNvSpPr>
          <p:nvPr>
            <p:ph type="sldNum" sz="quarter" idx="10"/>
          </p:nvPr>
        </p:nvSpPr>
        <p:spPr/>
        <p:txBody>
          <a:bodyPr/>
          <a:lstStyle/>
          <a:p>
            <a:fld id="{03CB304D-5901-4A41-B6C3-094B01348769}" type="slidenum">
              <a:rPr lang="zh-CN" altLang="en-US" smtClean="0"/>
              <a:t>12</a:t>
            </a:fld>
            <a:endParaRPr lang="zh-CN" altLang="en-US"/>
          </a:p>
        </p:txBody>
      </p:sp>
    </p:spTree>
    <p:extLst>
      <p:ext uri="{BB962C8B-B14F-4D97-AF65-F5344CB8AC3E}">
        <p14:creationId xmlns:p14="http://schemas.microsoft.com/office/powerpoint/2010/main" val="49158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14</a:t>
            </a:fld>
            <a:endParaRPr lang="zh-CN" altLang="en-US"/>
          </a:p>
        </p:txBody>
      </p:sp>
    </p:spTree>
    <p:extLst>
      <p:ext uri="{BB962C8B-B14F-4D97-AF65-F5344CB8AC3E}">
        <p14:creationId xmlns:p14="http://schemas.microsoft.com/office/powerpoint/2010/main" val="2399430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17</a:t>
            </a:fld>
            <a:endParaRPr lang="zh-CN" altLang="en-US"/>
          </a:p>
        </p:txBody>
      </p:sp>
    </p:spTree>
    <p:extLst>
      <p:ext uri="{BB962C8B-B14F-4D97-AF65-F5344CB8AC3E}">
        <p14:creationId xmlns:p14="http://schemas.microsoft.com/office/powerpoint/2010/main" val="227391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20</a:t>
            </a:fld>
            <a:endParaRPr lang="zh-CN" altLang="en-US"/>
          </a:p>
        </p:txBody>
      </p:sp>
    </p:spTree>
    <p:extLst>
      <p:ext uri="{BB962C8B-B14F-4D97-AF65-F5344CB8AC3E}">
        <p14:creationId xmlns:p14="http://schemas.microsoft.com/office/powerpoint/2010/main" val="142500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我们怎样去理解这个世界，我们以什么样的理念去训练</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，我们以什么样的面孔去面对</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。某种意义上也就决定了</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，也就是未来世界以什么样的面孔面对我们自己。</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在信息时代，人使用机器的替代一部分的认知劳动，人机互动是虚拟的认知交流，人因工程研究人的认知规律，来优化信息传递。</a:t>
            </a:r>
            <a:endParaRPr lang="en-US" altLang="zh-CN" sz="1200" b="0" i="0" kern="1200" dirty="0">
              <a:solidFill>
                <a:schemeClr val="tx1"/>
              </a:solidFill>
              <a:effectLst/>
              <a:latin typeface="+mn-lt"/>
              <a:ea typeface="+mn-ea"/>
              <a:cs typeface="+mn-cs"/>
            </a:endParaRPr>
          </a:p>
          <a:p>
            <a:endParaRPr lang="en-US" altLang="zh-CN" dirty="0"/>
          </a:p>
          <a:p>
            <a:r>
              <a:rPr lang="zh-CN" altLang="en-US" sz="1200" b="0" i="0" kern="1200" dirty="0">
                <a:solidFill>
                  <a:schemeClr val="tx1"/>
                </a:solidFill>
                <a:effectLst/>
                <a:latin typeface="+mn-lt"/>
                <a:ea typeface="+mn-ea"/>
                <a:cs typeface="+mn-cs"/>
              </a:rPr>
              <a:t>驾驶或者说车这种工具，所贡献的是一种真实场景切换的能力。当我们把车这种最重要的出行工具，抽象化或无形化，我们看到了“连接”的本质，它连接了我们生活中零零种种的场景点，串联出属于我们每个人的数字时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在过去，我们的所有产品设计，都有一个共同点：都是由人所创造的。人类思维能力上限，人类创造多样性的上限，人类不同领域知识合作能力的上限，就是产品设计的上限。而机器拥有庞大的知识，更广阔的带宽。机器可以聚合不同领域的专业知识，可以创造无穷多样性的组合。</a:t>
            </a:r>
            <a:endParaRPr lang="en-US" altLang="zh-CN" dirty="0"/>
          </a:p>
          <a:p>
            <a:endParaRPr lang="en-US" altLang="zh-CN" dirty="0"/>
          </a:p>
          <a:p>
            <a:r>
              <a:rPr lang="zh-CN" altLang="en-US" dirty="0"/>
              <a:t>移动时代以来，手机、私属设备成为生活娱乐发展的重要载体。移动互联网越发达，人们和环境越割裂。人们被那块小小的屏幕深深的吸引不能自拔。而</a:t>
            </a:r>
            <a:r>
              <a:rPr lang="en-US" altLang="zh-CN" dirty="0"/>
              <a:t>AI</a:t>
            </a:r>
            <a:r>
              <a:rPr lang="zh-CN" altLang="en-US" dirty="0"/>
              <a:t>时代，建立在自然语言，视觉识别基础上的交互界面，我们将可以不再需要依赖那块屏幕。可以更多的和家人在一起。在这个过程中，我们的</a:t>
            </a:r>
            <a:r>
              <a:rPr lang="en-US" altLang="zh-CN" dirty="0"/>
              <a:t>DuerOS</a:t>
            </a:r>
            <a:r>
              <a:rPr lang="zh-CN" altLang="en-US" dirty="0"/>
              <a:t>，正在用“智能型对话交互设计”让我们逐步清晰的看到了未来生活的样子。</a:t>
            </a:r>
            <a:endParaRPr lang="en-US" altLang="zh-CN" dirty="0"/>
          </a:p>
          <a:p>
            <a:endParaRPr lang="en-US" altLang="zh-CN" dirty="0"/>
          </a:p>
          <a:p>
            <a:r>
              <a:rPr lang="zh-CN" altLang="en-US" b="1" dirty="0"/>
              <a:t>艺术、设计、交互、体验、所有感知类学科</a:t>
            </a:r>
            <a:r>
              <a:rPr lang="zh-CN" altLang="en-US" dirty="0"/>
              <a:t>的尽头，都是心理学。</a:t>
            </a:r>
            <a:r>
              <a:rPr lang="en-US" altLang="zh-CN" dirty="0"/>
              <a:t>AI</a:t>
            </a:r>
            <a:r>
              <a:rPr lang="zh-CN" altLang="en-US" dirty="0"/>
              <a:t>会以新物种的姿态进入我们的空间。人类知道自己的边界在哪里，能够预测自身</a:t>
            </a:r>
            <a:r>
              <a:rPr lang="en-US" altLang="zh-CN" dirty="0"/>
              <a:t>10</a:t>
            </a:r>
            <a:r>
              <a:rPr lang="zh-CN" altLang="en-US" dirty="0"/>
              <a:t>年后什么样子。但在很长的一段时间里，人类都将不清楚</a:t>
            </a:r>
            <a:r>
              <a:rPr lang="en-US" altLang="zh-CN" dirty="0"/>
              <a:t>AI</a:t>
            </a:r>
            <a:r>
              <a:rPr lang="zh-CN" altLang="en-US" dirty="0"/>
              <a:t>的边界在哪里。和一个比我们聪明百倍，学习能力千倍的伙伴共同生活和竞赛。我们需要逐渐习惯。</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22</a:t>
            </a:fld>
            <a:endParaRPr lang="zh-CN" altLang="en-US"/>
          </a:p>
        </p:txBody>
      </p:sp>
    </p:spTree>
    <p:extLst>
      <p:ext uri="{BB962C8B-B14F-4D97-AF65-F5344CB8AC3E}">
        <p14:creationId xmlns:p14="http://schemas.microsoft.com/office/powerpoint/2010/main" val="3458069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24</a:t>
            </a:fld>
            <a:endParaRPr lang="zh-CN" altLang="en-US"/>
          </a:p>
        </p:txBody>
      </p:sp>
    </p:spTree>
    <p:extLst>
      <p:ext uri="{BB962C8B-B14F-4D97-AF65-F5344CB8AC3E}">
        <p14:creationId xmlns:p14="http://schemas.microsoft.com/office/powerpoint/2010/main" val="3568327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CB304D-5901-4A41-B6C3-094B01348769}" type="slidenum">
              <a:rPr lang="zh-CN" altLang="en-US" smtClean="0"/>
              <a:t>25</a:t>
            </a:fld>
            <a:endParaRPr lang="zh-CN" altLang="en-US"/>
          </a:p>
        </p:txBody>
      </p:sp>
    </p:spTree>
    <p:extLst>
      <p:ext uri="{BB962C8B-B14F-4D97-AF65-F5344CB8AC3E}">
        <p14:creationId xmlns:p14="http://schemas.microsoft.com/office/powerpoint/2010/main" val="2990469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F483A5-DFE7-4B35-8CCB-271B54A2330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CF99225-321A-4CA5-BDED-98BAD5A9BE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E68378F-DF13-449F-91F9-D68A875333A7}"/>
              </a:ext>
            </a:extLst>
          </p:cNvPr>
          <p:cNvSpPr>
            <a:spLocks noGrp="1"/>
          </p:cNvSpPr>
          <p:nvPr>
            <p:ph type="dt" sz="half" idx="10"/>
          </p:nvPr>
        </p:nvSpPr>
        <p:spPr/>
        <p:txBody>
          <a:bodyPr/>
          <a:lstStyle/>
          <a:p>
            <a:fld id="{58B29B58-8210-42CB-B13B-D1FF4DBBAA3F}" type="datetimeFigureOut">
              <a:rPr lang="zh-CN" altLang="en-US" smtClean="0"/>
              <a:t>2018/7/20</a:t>
            </a:fld>
            <a:endParaRPr lang="zh-CN" altLang="en-US"/>
          </a:p>
        </p:txBody>
      </p:sp>
      <p:sp>
        <p:nvSpPr>
          <p:cNvPr id="5" name="页脚占位符 4">
            <a:extLst>
              <a:ext uri="{FF2B5EF4-FFF2-40B4-BE49-F238E27FC236}">
                <a16:creationId xmlns:a16="http://schemas.microsoft.com/office/drawing/2014/main" id="{D3AF3774-D196-4DAA-A0E3-319B0C896E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EA865D-CB15-435E-94B7-F2A8426428AB}"/>
              </a:ext>
            </a:extLst>
          </p:cNvPr>
          <p:cNvSpPr>
            <a:spLocks noGrp="1"/>
          </p:cNvSpPr>
          <p:nvPr>
            <p:ph type="sldNum" sz="quarter" idx="12"/>
          </p:nvPr>
        </p:nvSpPr>
        <p:spPr/>
        <p:txBody>
          <a:body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3541014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3736B-DD68-45B5-A652-7F4B963AF59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366A45A-D086-4A53-936F-E7557BD692D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FFC95E-B61C-4D07-B703-4300B9837B53}"/>
              </a:ext>
            </a:extLst>
          </p:cNvPr>
          <p:cNvSpPr>
            <a:spLocks noGrp="1"/>
          </p:cNvSpPr>
          <p:nvPr>
            <p:ph type="dt" sz="half" idx="10"/>
          </p:nvPr>
        </p:nvSpPr>
        <p:spPr/>
        <p:txBody>
          <a:bodyPr/>
          <a:lstStyle/>
          <a:p>
            <a:fld id="{58B29B58-8210-42CB-B13B-D1FF4DBBAA3F}" type="datetimeFigureOut">
              <a:rPr lang="zh-CN" altLang="en-US" smtClean="0"/>
              <a:t>2018/7/20</a:t>
            </a:fld>
            <a:endParaRPr lang="zh-CN" altLang="en-US"/>
          </a:p>
        </p:txBody>
      </p:sp>
      <p:sp>
        <p:nvSpPr>
          <p:cNvPr id="5" name="页脚占位符 4">
            <a:extLst>
              <a:ext uri="{FF2B5EF4-FFF2-40B4-BE49-F238E27FC236}">
                <a16:creationId xmlns:a16="http://schemas.microsoft.com/office/drawing/2014/main" id="{4D948563-BEE3-4B6A-A248-FB90F88BFF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D2F98F-5A80-442A-8A48-323547C51DC5}"/>
              </a:ext>
            </a:extLst>
          </p:cNvPr>
          <p:cNvSpPr>
            <a:spLocks noGrp="1"/>
          </p:cNvSpPr>
          <p:nvPr>
            <p:ph type="sldNum" sz="quarter" idx="12"/>
          </p:nvPr>
        </p:nvSpPr>
        <p:spPr/>
        <p:txBody>
          <a:body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737047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33AE8D-9202-4C84-A6FF-B6FF134C363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78CD8D-3822-4D28-A2BA-E14400AF1F4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223980A-C616-41E7-935F-37FF8EF1D229}"/>
              </a:ext>
            </a:extLst>
          </p:cNvPr>
          <p:cNvSpPr>
            <a:spLocks noGrp="1"/>
          </p:cNvSpPr>
          <p:nvPr>
            <p:ph type="dt" sz="half" idx="10"/>
          </p:nvPr>
        </p:nvSpPr>
        <p:spPr/>
        <p:txBody>
          <a:bodyPr/>
          <a:lstStyle/>
          <a:p>
            <a:fld id="{58B29B58-8210-42CB-B13B-D1FF4DBBAA3F}" type="datetimeFigureOut">
              <a:rPr lang="zh-CN" altLang="en-US" smtClean="0"/>
              <a:t>2018/7/20</a:t>
            </a:fld>
            <a:endParaRPr lang="zh-CN" altLang="en-US"/>
          </a:p>
        </p:txBody>
      </p:sp>
      <p:sp>
        <p:nvSpPr>
          <p:cNvPr id="5" name="页脚占位符 4">
            <a:extLst>
              <a:ext uri="{FF2B5EF4-FFF2-40B4-BE49-F238E27FC236}">
                <a16:creationId xmlns:a16="http://schemas.microsoft.com/office/drawing/2014/main" id="{A21DD9E1-9724-43BA-B1AA-87E1B14682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030E6C-7963-4AF7-9EBE-0E981C4E1F46}"/>
              </a:ext>
            </a:extLst>
          </p:cNvPr>
          <p:cNvSpPr>
            <a:spLocks noGrp="1"/>
          </p:cNvSpPr>
          <p:nvPr>
            <p:ph type="sldNum" sz="quarter" idx="12"/>
          </p:nvPr>
        </p:nvSpPr>
        <p:spPr/>
        <p:txBody>
          <a:body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789972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A7118-4FF8-4331-A0A6-73402E49D5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DE6DF6-D0AA-468A-85DB-36CBB388496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8A9D2F7-3D45-4996-937A-6431060C9D65}"/>
              </a:ext>
            </a:extLst>
          </p:cNvPr>
          <p:cNvSpPr>
            <a:spLocks noGrp="1"/>
          </p:cNvSpPr>
          <p:nvPr>
            <p:ph type="dt" sz="half" idx="10"/>
          </p:nvPr>
        </p:nvSpPr>
        <p:spPr/>
        <p:txBody>
          <a:bodyPr/>
          <a:lstStyle/>
          <a:p>
            <a:fld id="{58B29B58-8210-42CB-B13B-D1FF4DBBAA3F}" type="datetimeFigureOut">
              <a:rPr lang="zh-CN" altLang="en-US" smtClean="0"/>
              <a:t>2018/7/20</a:t>
            </a:fld>
            <a:endParaRPr lang="zh-CN" altLang="en-US"/>
          </a:p>
        </p:txBody>
      </p:sp>
      <p:sp>
        <p:nvSpPr>
          <p:cNvPr id="5" name="页脚占位符 4">
            <a:extLst>
              <a:ext uri="{FF2B5EF4-FFF2-40B4-BE49-F238E27FC236}">
                <a16:creationId xmlns:a16="http://schemas.microsoft.com/office/drawing/2014/main" id="{EA78C2D1-0E1E-4129-A2D0-57CD2B2744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5853B2-8D76-42A2-A59D-134AEA6F7F2C}"/>
              </a:ext>
            </a:extLst>
          </p:cNvPr>
          <p:cNvSpPr>
            <a:spLocks noGrp="1"/>
          </p:cNvSpPr>
          <p:nvPr>
            <p:ph type="sldNum" sz="quarter" idx="12"/>
          </p:nvPr>
        </p:nvSpPr>
        <p:spPr/>
        <p:txBody>
          <a:body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852839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5BD107-A69C-4EB4-8F1E-A5A2978DAC6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7BEA72C-4B4B-469A-A346-F43456A509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B2334BB-A0BF-4303-AB35-A5E07D3DE751}"/>
              </a:ext>
            </a:extLst>
          </p:cNvPr>
          <p:cNvSpPr>
            <a:spLocks noGrp="1"/>
          </p:cNvSpPr>
          <p:nvPr>
            <p:ph type="dt" sz="half" idx="10"/>
          </p:nvPr>
        </p:nvSpPr>
        <p:spPr/>
        <p:txBody>
          <a:bodyPr/>
          <a:lstStyle/>
          <a:p>
            <a:fld id="{58B29B58-8210-42CB-B13B-D1FF4DBBAA3F}" type="datetimeFigureOut">
              <a:rPr lang="zh-CN" altLang="en-US" smtClean="0"/>
              <a:t>2018/7/20</a:t>
            </a:fld>
            <a:endParaRPr lang="zh-CN" altLang="en-US"/>
          </a:p>
        </p:txBody>
      </p:sp>
      <p:sp>
        <p:nvSpPr>
          <p:cNvPr id="5" name="页脚占位符 4">
            <a:extLst>
              <a:ext uri="{FF2B5EF4-FFF2-40B4-BE49-F238E27FC236}">
                <a16:creationId xmlns:a16="http://schemas.microsoft.com/office/drawing/2014/main" id="{79782F71-8D27-4662-810F-4E31057E07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B15A91-9C97-4507-895D-36F7E700B610}"/>
              </a:ext>
            </a:extLst>
          </p:cNvPr>
          <p:cNvSpPr>
            <a:spLocks noGrp="1"/>
          </p:cNvSpPr>
          <p:nvPr>
            <p:ph type="sldNum" sz="quarter" idx="12"/>
          </p:nvPr>
        </p:nvSpPr>
        <p:spPr/>
        <p:txBody>
          <a:body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309236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C611B-2B61-4EE9-B39A-2766F60A262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EF0526-75E6-4070-88F7-129014A382D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6770BC6-FCF5-437D-A78A-6190DB6CFD6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AA87912-832D-4F90-8BB5-D8AC18394591}"/>
              </a:ext>
            </a:extLst>
          </p:cNvPr>
          <p:cNvSpPr>
            <a:spLocks noGrp="1"/>
          </p:cNvSpPr>
          <p:nvPr>
            <p:ph type="dt" sz="half" idx="10"/>
          </p:nvPr>
        </p:nvSpPr>
        <p:spPr/>
        <p:txBody>
          <a:bodyPr/>
          <a:lstStyle/>
          <a:p>
            <a:fld id="{58B29B58-8210-42CB-B13B-D1FF4DBBAA3F}" type="datetimeFigureOut">
              <a:rPr lang="zh-CN" altLang="en-US" smtClean="0"/>
              <a:t>2018/7/20</a:t>
            </a:fld>
            <a:endParaRPr lang="zh-CN" altLang="en-US"/>
          </a:p>
        </p:txBody>
      </p:sp>
      <p:sp>
        <p:nvSpPr>
          <p:cNvPr id="6" name="页脚占位符 5">
            <a:extLst>
              <a:ext uri="{FF2B5EF4-FFF2-40B4-BE49-F238E27FC236}">
                <a16:creationId xmlns:a16="http://schemas.microsoft.com/office/drawing/2014/main" id="{144CD226-8F31-4E6E-9EB9-CABFCFB6D9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C61218-DBD1-47AF-8231-BD1CAED611CA}"/>
              </a:ext>
            </a:extLst>
          </p:cNvPr>
          <p:cNvSpPr>
            <a:spLocks noGrp="1"/>
          </p:cNvSpPr>
          <p:nvPr>
            <p:ph type="sldNum" sz="quarter" idx="12"/>
          </p:nvPr>
        </p:nvSpPr>
        <p:spPr/>
        <p:txBody>
          <a:body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3732682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70E9A-1811-4074-AE07-B67A600FF76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0FDF34-FBF7-49D2-AA08-7ED26D7FEF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0618CCC-8579-4D79-8334-627FE3435A8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A015D9D-B7CE-494F-A84A-02974914BB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60824DB-D00B-4481-8181-A7E0D3FC6A2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087E0C7-E053-4D19-9DD5-FC07EC3B2AFE}"/>
              </a:ext>
            </a:extLst>
          </p:cNvPr>
          <p:cNvSpPr>
            <a:spLocks noGrp="1"/>
          </p:cNvSpPr>
          <p:nvPr>
            <p:ph type="dt" sz="half" idx="10"/>
          </p:nvPr>
        </p:nvSpPr>
        <p:spPr/>
        <p:txBody>
          <a:bodyPr/>
          <a:lstStyle/>
          <a:p>
            <a:fld id="{58B29B58-8210-42CB-B13B-D1FF4DBBAA3F}" type="datetimeFigureOut">
              <a:rPr lang="zh-CN" altLang="en-US" smtClean="0"/>
              <a:t>2018/7/20</a:t>
            </a:fld>
            <a:endParaRPr lang="zh-CN" altLang="en-US"/>
          </a:p>
        </p:txBody>
      </p:sp>
      <p:sp>
        <p:nvSpPr>
          <p:cNvPr id="8" name="页脚占位符 7">
            <a:extLst>
              <a:ext uri="{FF2B5EF4-FFF2-40B4-BE49-F238E27FC236}">
                <a16:creationId xmlns:a16="http://schemas.microsoft.com/office/drawing/2014/main" id="{75C8E97B-FA48-4B41-B76F-4C8E58422B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F27FC9E-FCA7-4918-B28D-29F20E51E187}"/>
              </a:ext>
            </a:extLst>
          </p:cNvPr>
          <p:cNvSpPr>
            <a:spLocks noGrp="1"/>
          </p:cNvSpPr>
          <p:nvPr>
            <p:ph type="sldNum" sz="quarter" idx="12"/>
          </p:nvPr>
        </p:nvSpPr>
        <p:spPr/>
        <p:txBody>
          <a:body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1666392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19E2E5-F4E0-44A4-8933-D1217CD14F8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44204D1-2323-4B5E-A056-3F0DAE5F5C78}"/>
              </a:ext>
            </a:extLst>
          </p:cNvPr>
          <p:cNvSpPr>
            <a:spLocks noGrp="1"/>
          </p:cNvSpPr>
          <p:nvPr>
            <p:ph type="dt" sz="half" idx="10"/>
          </p:nvPr>
        </p:nvSpPr>
        <p:spPr/>
        <p:txBody>
          <a:bodyPr/>
          <a:lstStyle/>
          <a:p>
            <a:fld id="{58B29B58-8210-42CB-B13B-D1FF4DBBAA3F}" type="datetimeFigureOut">
              <a:rPr lang="zh-CN" altLang="en-US" smtClean="0"/>
              <a:t>2018/7/20</a:t>
            </a:fld>
            <a:endParaRPr lang="zh-CN" altLang="en-US"/>
          </a:p>
        </p:txBody>
      </p:sp>
      <p:sp>
        <p:nvSpPr>
          <p:cNvPr id="4" name="页脚占位符 3">
            <a:extLst>
              <a:ext uri="{FF2B5EF4-FFF2-40B4-BE49-F238E27FC236}">
                <a16:creationId xmlns:a16="http://schemas.microsoft.com/office/drawing/2014/main" id="{374C7603-4406-43A0-BE77-0DE56E7699D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B5426EC-2E00-4D2C-90A8-96A424198D18}"/>
              </a:ext>
            </a:extLst>
          </p:cNvPr>
          <p:cNvSpPr>
            <a:spLocks noGrp="1"/>
          </p:cNvSpPr>
          <p:nvPr>
            <p:ph type="sldNum" sz="quarter" idx="12"/>
          </p:nvPr>
        </p:nvSpPr>
        <p:spPr/>
        <p:txBody>
          <a:body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2129365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8193291-F5F4-4565-8FF4-AC7E46BE2886}"/>
              </a:ext>
            </a:extLst>
          </p:cNvPr>
          <p:cNvSpPr>
            <a:spLocks noGrp="1"/>
          </p:cNvSpPr>
          <p:nvPr>
            <p:ph type="dt" sz="half" idx="10"/>
          </p:nvPr>
        </p:nvSpPr>
        <p:spPr/>
        <p:txBody>
          <a:bodyPr/>
          <a:lstStyle/>
          <a:p>
            <a:fld id="{58B29B58-8210-42CB-B13B-D1FF4DBBAA3F}" type="datetimeFigureOut">
              <a:rPr lang="zh-CN" altLang="en-US" smtClean="0"/>
              <a:t>2018/7/20</a:t>
            </a:fld>
            <a:endParaRPr lang="zh-CN" altLang="en-US"/>
          </a:p>
        </p:txBody>
      </p:sp>
      <p:sp>
        <p:nvSpPr>
          <p:cNvPr id="3" name="页脚占位符 2">
            <a:extLst>
              <a:ext uri="{FF2B5EF4-FFF2-40B4-BE49-F238E27FC236}">
                <a16:creationId xmlns:a16="http://schemas.microsoft.com/office/drawing/2014/main" id="{3A7DBDE9-D559-4893-92A4-06C13F9E0B0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40CC9DC-810E-42A4-81EA-F72B042E2A92}"/>
              </a:ext>
            </a:extLst>
          </p:cNvPr>
          <p:cNvSpPr>
            <a:spLocks noGrp="1"/>
          </p:cNvSpPr>
          <p:nvPr>
            <p:ph type="sldNum" sz="quarter" idx="12"/>
          </p:nvPr>
        </p:nvSpPr>
        <p:spPr/>
        <p:txBody>
          <a:body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1345760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A7D641-2229-45C3-8DAE-670E840C44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0D1BBC7-EF78-4E02-8A20-E53FBD0368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66DDDC8-28D9-4867-A8F6-5D2253F1A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C8342F8-2CD8-4654-9285-A8C1804C19E3}"/>
              </a:ext>
            </a:extLst>
          </p:cNvPr>
          <p:cNvSpPr>
            <a:spLocks noGrp="1"/>
          </p:cNvSpPr>
          <p:nvPr>
            <p:ph type="dt" sz="half" idx="10"/>
          </p:nvPr>
        </p:nvSpPr>
        <p:spPr/>
        <p:txBody>
          <a:bodyPr/>
          <a:lstStyle/>
          <a:p>
            <a:fld id="{58B29B58-8210-42CB-B13B-D1FF4DBBAA3F}" type="datetimeFigureOut">
              <a:rPr lang="zh-CN" altLang="en-US" smtClean="0"/>
              <a:t>2018/7/20</a:t>
            </a:fld>
            <a:endParaRPr lang="zh-CN" altLang="en-US"/>
          </a:p>
        </p:txBody>
      </p:sp>
      <p:sp>
        <p:nvSpPr>
          <p:cNvPr id="6" name="页脚占位符 5">
            <a:extLst>
              <a:ext uri="{FF2B5EF4-FFF2-40B4-BE49-F238E27FC236}">
                <a16:creationId xmlns:a16="http://schemas.microsoft.com/office/drawing/2014/main" id="{1572A239-0297-4B9A-BE15-A549869421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C9274B-B31A-404B-B404-65B202481EFA}"/>
              </a:ext>
            </a:extLst>
          </p:cNvPr>
          <p:cNvSpPr>
            <a:spLocks noGrp="1"/>
          </p:cNvSpPr>
          <p:nvPr>
            <p:ph type="sldNum" sz="quarter" idx="12"/>
          </p:nvPr>
        </p:nvSpPr>
        <p:spPr/>
        <p:txBody>
          <a:body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86774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B49B7-2D57-4B91-A0A8-D192D9175D7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907E8A1-3B39-4841-A7F6-7F08E571C6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493704-7460-438D-A403-EC1BF08E9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00D34C2-99B3-4B30-A12D-6969E8F73B97}"/>
              </a:ext>
            </a:extLst>
          </p:cNvPr>
          <p:cNvSpPr>
            <a:spLocks noGrp="1"/>
          </p:cNvSpPr>
          <p:nvPr>
            <p:ph type="dt" sz="half" idx="10"/>
          </p:nvPr>
        </p:nvSpPr>
        <p:spPr/>
        <p:txBody>
          <a:bodyPr/>
          <a:lstStyle/>
          <a:p>
            <a:fld id="{58B29B58-8210-42CB-B13B-D1FF4DBBAA3F}" type="datetimeFigureOut">
              <a:rPr lang="zh-CN" altLang="en-US" smtClean="0"/>
              <a:t>2018/7/20</a:t>
            </a:fld>
            <a:endParaRPr lang="zh-CN" altLang="en-US"/>
          </a:p>
        </p:txBody>
      </p:sp>
      <p:sp>
        <p:nvSpPr>
          <p:cNvPr id="6" name="页脚占位符 5">
            <a:extLst>
              <a:ext uri="{FF2B5EF4-FFF2-40B4-BE49-F238E27FC236}">
                <a16:creationId xmlns:a16="http://schemas.microsoft.com/office/drawing/2014/main" id="{29CDCD9F-9DC9-4C62-8060-95A4574AC0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D6910A-2B38-47CB-AA90-19418DC4F927}"/>
              </a:ext>
            </a:extLst>
          </p:cNvPr>
          <p:cNvSpPr>
            <a:spLocks noGrp="1"/>
          </p:cNvSpPr>
          <p:nvPr>
            <p:ph type="sldNum" sz="quarter" idx="12"/>
          </p:nvPr>
        </p:nvSpPr>
        <p:spPr/>
        <p:txBody>
          <a:body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3460375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1B89AE0-164C-4835-AB4A-F90056B6A7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4C39461-8B5B-4401-983D-ED67A72776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52DFAA-2258-43E5-831C-2A4A05DAEA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B29B58-8210-42CB-B13B-D1FF4DBBAA3F}" type="datetimeFigureOut">
              <a:rPr lang="zh-CN" altLang="en-US" smtClean="0"/>
              <a:t>2018/7/20</a:t>
            </a:fld>
            <a:endParaRPr lang="zh-CN" altLang="en-US"/>
          </a:p>
        </p:txBody>
      </p:sp>
      <p:sp>
        <p:nvSpPr>
          <p:cNvPr id="5" name="页脚占位符 4">
            <a:extLst>
              <a:ext uri="{FF2B5EF4-FFF2-40B4-BE49-F238E27FC236}">
                <a16:creationId xmlns:a16="http://schemas.microsoft.com/office/drawing/2014/main" id="{1329D6C4-822B-4D7A-A307-104AD29EB8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E90850B-8382-47AE-A757-9C66B55B38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5119E-4DB6-4C20-AB5D-E159C29234E6}" type="slidenum">
              <a:rPr lang="zh-CN" altLang="en-US" smtClean="0"/>
              <a:t>‹#›</a:t>
            </a:fld>
            <a:endParaRPr lang="zh-CN" altLang="en-US"/>
          </a:p>
        </p:txBody>
      </p:sp>
    </p:spTree>
    <p:extLst>
      <p:ext uri="{BB962C8B-B14F-4D97-AF65-F5344CB8AC3E}">
        <p14:creationId xmlns:p14="http://schemas.microsoft.com/office/powerpoint/2010/main" val="3501571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AD49F5-7D02-4690-ACCD-003604A161EF}"/>
              </a:ext>
            </a:extLst>
          </p:cNvPr>
          <p:cNvSpPr>
            <a:spLocks noGrp="1"/>
          </p:cNvSpPr>
          <p:nvPr>
            <p:ph type="ctrTitle"/>
          </p:nvPr>
        </p:nvSpPr>
        <p:spPr/>
        <p:txBody>
          <a:bodyPr/>
          <a:lstStyle/>
          <a:p>
            <a:r>
              <a:rPr lang="en-US" altLang="zh-CN" b="1" dirty="0"/>
              <a:t>AI</a:t>
            </a:r>
            <a:r>
              <a:rPr lang="zh-CN" altLang="en-US" b="1" dirty="0"/>
              <a:t>时代</a:t>
            </a:r>
          </a:p>
        </p:txBody>
      </p:sp>
      <p:sp>
        <p:nvSpPr>
          <p:cNvPr id="3" name="副标题 2">
            <a:extLst>
              <a:ext uri="{FF2B5EF4-FFF2-40B4-BE49-F238E27FC236}">
                <a16:creationId xmlns:a16="http://schemas.microsoft.com/office/drawing/2014/main" id="{2F2FA482-09B4-4F85-A901-FEB6064A5F8B}"/>
              </a:ext>
            </a:extLst>
          </p:cNvPr>
          <p:cNvSpPr>
            <a:spLocks noGrp="1"/>
          </p:cNvSpPr>
          <p:nvPr>
            <p:ph type="subTitle" idx="1"/>
          </p:nvPr>
        </p:nvSpPr>
        <p:spPr/>
        <p:txBody>
          <a:bodyPr/>
          <a:lstStyle/>
          <a:p>
            <a:r>
              <a:rPr lang="en-US" altLang="zh-CN" dirty="0"/>
              <a:t>					</a:t>
            </a:r>
            <a:r>
              <a:rPr lang="zh-CN" altLang="en-US" dirty="0"/>
              <a:t>石鑫元</a:t>
            </a:r>
            <a:endParaRPr lang="en-US" altLang="zh-CN" dirty="0"/>
          </a:p>
        </p:txBody>
      </p:sp>
    </p:spTree>
    <p:extLst>
      <p:ext uri="{BB962C8B-B14F-4D97-AF65-F5344CB8AC3E}">
        <p14:creationId xmlns:p14="http://schemas.microsoft.com/office/powerpoint/2010/main" val="1653712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1ADD12-972B-44DC-BA4C-078D47FD2EC0}"/>
              </a:ext>
            </a:extLst>
          </p:cNvPr>
          <p:cNvPicPr>
            <a:picLocks noChangeAspect="1"/>
          </p:cNvPicPr>
          <p:nvPr/>
        </p:nvPicPr>
        <p:blipFill>
          <a:blip r:embed="rId2"/>
          <a:stretch>
            <a:fillRect/>
          </a:stretch>
        </p:blipFill>
        <p:spPr>
          <a:xfrm>
            <a:off x="0" y="2676"/>
            <a:ext cx="12192000" cy="6852647"/>
          </a:xfrm>
          <a:prstGeom prst="rect">
            <a:avLst/>
          </a:prstGeom>
        </p:spPr>
      </p:pic>
    </p:spTree>
    <p:extLst>
      <p:ext uri="{BB962C8B-B14F-4D97-AF65-F5344CB8AC3E}">
        <p14:creationId xmlns:p14="http://schemas.microsoft.com/office/powerpoint/2010/main" val="2059150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77D0EBB-39D8-4A62-AC2D-4127EE668C7D}"/>
              </a:ext>
            </a:extLst>
          </p:cNvPr>
          <p:cNvPicPr>
            <a:picLocks noChangeAspect="1"/>
          </p:cNvPicPr>
          <p:nvPr/>
        </p:nvPicPr>
        <p:blipFill>
          <a:blip r:embed="rId2"/>
          <a:stretch>
            <a:fillRect/>
          </a:stretch>
        </p:blipFill>
        <p:spPr>
          <a:xfrm>
            <a:off x="8455" y="0"/>
            <a:ext cx="12175089" cy="6858000"/>
          </a:xfrm>
          <a:prstGeom prst="rect">
            <a:avLst/>
          </a:prstGeom>
        </p:spPr>
      </p:pic>
    </p:spTree>
    <p:extLst>
      <p:ext uri="{BB962C8B-B14F-4D97-AF65-F5344CB8AC3E}">
        <p14:creationId xmlns:p14="http://schemas.microsoft.com/office/powerpoint/2010/main" val="1101558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3D30E2-DEC0-414E-A999-CC09881EC575}"/>
              </a:ext>
            </a:extLst>
          </p:cNvPr>
          <p:cNvPicPr>
            <a:picLocks noChangeAspect="1"/>
          </p:cNvPicPr>
          <p:nvPr/>
        </p:nvPicPr>
        <p:blipFill>
          <a:blip r:embed="rId3"/>
          <a:stretch>
            <a:fillRect/>
          </a:stretch>
        </p:blipFill>
        <p:spPr>
          <a:xfrm>
            <a:off x="415047" y="1048047"/>
            <a:ext cx="11361905" cy="4761905"/>
          </a:xfrm>
          <a:prstGeom prst="rect">
            <a:avLst/>
          </a:prstGeom>
        </p:spPr>
      </p:pic>
    </p:spTree>
    <p:extLst>
      <p:ext uri="{BB962C8B-B14F-4D97-AF65-F5344CB8AC3E}">
        <p14:creationId xmlns:p14="http://schemas.microsoft.com/office/powerpoint/2010/main" val="1576057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53DA5A-065D-4D15-8BF6-39D7F9F32B73}"/>
              </a:ext>
            </a:extLst>
          </p:cNvPr>
          <p:cNvPicPr>
            <a:picLocks noChangeAspect="1"/>
          </p:cNvPicPr>
          <p:nvPr/>
        </p:nvPicPr>
        <p:blipFill>
          <a:blip r:embed="rId2"/>
          <a:stretch>
            <a:fillRect/>
          </a:stretch>
        </p:blipFill>
        <p:spPr>
          <a:xfrm>
            <a:off x="9062" y="0"/>
            <a:ext cx="12173876" cy="6858000"/>
          </a:xfrm>
          <a:prstGeom prst="rect">
            <a:avLst/>
          </a:prstGeom>
        </p:spPr>
      </p:pic>
    </p:spTree>
    <p:extLst>
      <p:ext uri="{BB962C8B-B14F-4D97-AF65-F5344CB8AC3E}">
        <p14:creationId xmlns:p14="http://schemas.microsoft.com/office/powerpoint/2010/main" val="3740054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856BCF7-F514-4A7B-A21C-EA3C1AEDBCB7}"/>
              </a:ext>
            </a:extLst>
          </p:cNvPr>
          <p:cNvPicPr>
            <a:picLocks noChangeAspect="1"/>
          </p:cNvPicPr>
          <p:nvPr/>
        </p:nvPicPr>
        <p:blipFill>
          <a:blip r:embed="rId3"/>
          <a:stretch>
            <a:fillRect/>
          </a:stretch>
        </p:blipFill>
        <p:spPr>
          <a:xfrm>
            <a:off x="6185" y="0"/>
            <a:ext cx="12179630" cy="6858000"/>
          </a:xfrm>
          <a:prstGeom prst="rect">
            <a:avLst/>
          </a:prstGeom>
        </p:spPr>
      </p:pic>
    </p:spTree>
    <p:extLst>
      <p:ext uri="{BB962C8B-B14F-4D97-AF65-F5344CB8AC3E}">
        <p14:creationId xmlns:p14="http://schemas.microsoft.com/office/powerpoint/2010/main" val="2538825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01965A-04D7-45FE-A9A5-72A7F0091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4613"/>
          </a:xfrm>
          <a:prstGeom prst="rect">
            <a:avLst/>
          </a:prstGeom>
        </p:spPr>
      </p:pic>
    </p:spTree>
    <p:extLst>
      <p:ext uri="{BB962C8B-B14F-4D97-AF65-F5344CB8AC3E}">
        <p14:creationId xmlns:p14="http://schemas.microsoft.com/office/powerpoint/2010/main" val="2827286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C9EF00-7D32-4FC3-8676-4907EDA35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7334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13A4C-4F54-4CE4-BE6E-8B42AD63F7CF}"/>
              </a:ext>
            </a:extLst>
          </p:cNvPr>
          <p:cNvSpPr>
            <a:spLocks noGrp="1"/>
          </p:cNvSpPr>
          <p:nvPr>
            <p:ph type="title"/>
          </p:nvPr>
        </p:nvSpPr>
        <p:spPr>
          <a:xfrm>
            <a:off x="838200" y="365125"/>
            <a:ext cx="10515600" cy="1325563"/>
          </a:xfrm>
        </p:spPr>
        <p:txBody>
          <a:bodyPr/>
          <a:lstStyle/>
          <a:p>
            <a:r>
              <a:rPr lang="zh-CN" altLang="en-US" b="1" dirty="0"/>
              <a:t>深度学习框架与</a:t>
            </a:r>
            <a:r>
              <a:rPr lang="en-US" altLang="zh-CN" b="1" dirty="0"/>
              <a:t>AI</a:t>
            </a:r>
            <a:r>
              <a:rPr lang="zh-CN" altLang="en-US" b="1" dirty="0"/>
              <a:t>生态</a:t>
            </a:r>
          </a:p>
        </p:txBody>
      </p:sp>
      <p:grpSp>
        <p:nvGrpSpPr>
          <p:cNvPr id="11" name="组合 10">
            <a:extLst>
              <a:ext uri="{FF2B5EF4-FFF2-40B4-BE49-F238E27FC236}">
                <a16:creationId xmlns:a16="http://schemas.microsoft.com/office/drawing/2014/main" id="{3CC12AE4-48F1-4DE0-BBC5-B6070EC4927D}"/>
              </a:ext>
            </a:extLst>
          </p:cNvPr>
          <p:cNvGrpSpPr/>
          <p:nvPr/>
        </p:nvGrpSpPr>
        <p:grpSpPr>
          <a:xfrm>
            <a:off x="2485622" y="2189409"/>
            <a:ext cx="7521262" cy="3438659"/>
            <a:chOff x="2021983" y="2305318"/>
            <a:chExt cx="6001556" cy="2247365"/>
          </a:xfrm>
        </p:grpSpPr>
        <p:sp>
          <p:nvSpPr>
            <p:cNvPr id="6" name="矩形 5">
              <a:extLst>
                <a:ext uri="{FF2B5EF4-FFF2-40B4-BE49-F238E27FC236}">
                  <a16:creationId xmlns:a16="http://schemas.microsoft.com/office/drawing/2014/main" id="{9A3CC68C-3F5E-46A0-851D-B4B20A11947B}"/>
                </a:ext>
              </a:extLst>
            </p:cNvPr>
            <p:cNvSpPr/>
            <p:nvPr/>
          </p:nvSpPr>
          <p:spPr>
            <a:xfrm>
              <a:off x="2021983" y="2305318"/>
              <a:ext cx="3000778" cy="746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开发者</a:t>
              </a:r>
            </a:p>
          </p:txBody>
        </p:sp>
        <p:sp>
          <p:nvSpPr>
            <p:cNvPr id="7" name="矩形 6">
              <a:extLst>
                <a:ext uri="{FF2B5EF4-FFF2-40B4-BE49-F238E27FC236}">
                  <a16:creationId xmlns:a16="http://schemas.microsoft.com/office/drawing/2014/main" id="{0F2EA050-587A-42E4-815F-51A1E71B001A}"/>
                </a:ext>
              </a:extLst>
            </p:cNvPr>
            <p:cNvSpPr/>
            <p:nvPr/>
          </p:nvSpPr>
          <p:spPr>
            <a:xfrm>
              <a:off x="5022761" y="2305318"/>
              <a:ext cx="3000778" cy="746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AI</a:t>
              </a:r>
              <a:r>
                <a:rPr lang="zh-CN" altLang="en-US" sz="2800" b="1" dirty="0"/>
                <a:t>应用</a:t>
              </a:r>
            </a:p>
          </p:txBody>
        </p:sp>
        <p:sp>
          <p:nvSpPr>
            <p:cNvPr id="8" name="矩形 7">
              <a:extLst>
                <a:ext uri="{FF2B5EF4-FFF2-40B4-BE49-F238E27FC236}">
                  <a16:creationId xmlns:a16="http://schemas.microsoft.com/office/drawing/2014/main" id="{A5C1F8BB-9B3F-4015-A94E-E7E67359CD8F}"/>
                </a:ext>
              </a:extLst>
            </p:cNvPr>
            <p:cNvSpPr/>
            <p:nvPr/>
          </p:nvSpPr>
          <p:spPr>
            <a:xfrm>
              <a:off x="2021983" y="3052293"/>
              <a:ext cx="6001556" cy="746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深度学习框架</a:t>
              </a:r>
            </a:p>
          </p:txBody>
        </p:sp>
        <p:sp>
          <p:nvSpPr>
            <p:cNvPr id="9" name="矩形 8">
              <a:extLst>
                <a:ext uri="{FF2B5EF4-FFF2-40B4-BE49-F238E27FC236}">
                  <a16:creationId xmlns:a16="http://schemas.microsoft.com/office/drawing/2014/main" id="{D82631E2-A2F3-462C-9BB5-2C1CE809F7A7}"/>
                </a:ext>
              </a:extLst>
            </p:cNvPr>
            <p:cNvSpPr/>
            <p:nvPr/>
          </p:nvSpPr>
          <p:spPr>
            <a:xfrm>
              <a:off x="2021983" y="3805708"/>
              <a:ext cx="6001556" cy="746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算力支持</a:t>
              </a:r>
            </a:p>
          </p:txBody>
        </p:sp>
      </p:grpSp>
    </p:spTree>
    <p:extLst>
      <p:ext uri="{BB962C8B-B14F-4D97-AF65-F5344CB8AC3E}">
        <p14:creationId xmlns:p14="http://schemas.microsoft.com/office/powerpoint/2010/main" val="3960615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056B437-2AD2-49A3-BB0D-4337EBBCB89D}"/>
              </a:ext>
            </a:extLst>
          </p:cNvPr>
          <p:cNvPicPr>
            <a:picLocks noChangeAspect="1"/>
          </p:cNvPicPr>
          <p:nvPr/>
        </p:nvPicPr>
        <p:blipFill>
          <a:blip r:embed="rId2"/>
          <a:stretch>
            <a:fillRect/>
          </a:stretch>
        </p:blipFill>
        <p:spPr>
          <a:xfrm>
            <a:off x="283865" y="0"/>
            <a:ext cx="11340935" cy="6858000"/>
          </a:xfrm>
          <a:prstGeom prst="rect">
            <a:avLst/>
          </a:prstGeom>
        </p:spPr>
      </p:pic>
    </p:spTree>
    <p:extLst>
      <p:ext uri="{BB962C8B-B14F-4D97-AF65-F5344CB8AC3E}">
        <p14:creationId xmlns:p14="http://schemas.microsoft.com/office/powerpoint/2010/main" val="4172362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A89AB3-2675-45F4-9060-6C265D4CD27A}"/>
              </a:ext>
            </a:extLst>
          </p:cNvPr>
          <p:cNvPicPr>
            <a:picLocks noChangeAspect="1"/>
          </p:cNvPicPr>
          <p:nvPr/>
        </p:nvPicPr>
        <p:blipFill>
          <a:blip r:embed="rId2"/>
          <a:stretch>
            <a:fillRect/>
          </a:stretch>
        </p:blipFill>
        <p:spPr>
          <a:xfrm>
            <a:off x="0" y="661763"/>
            <a:ext cx="12192000" cy="5534473"/>
          </a:xfrm>
          <a:prstGeom prst="rect">
            <a:avLst/>
          </a:prstGeom>
        </p:spPr>
      </p:pic>
    </p:spTree>
    <p:extLst>
      <p:ext uri="{BB962C8B-B14F-4D97-AF65-F5344CB8AC3E}">
        <p14:creationId xmlns:p14="http://schemas.microsoft.com/office/powerpoint/2010/main" val="2771666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13A4C-4F54-4CE4-BE6E-8B42AD63F7CF}"/>
              </a:ext>
            </a:extLst>
          </p:cNvPr>
          <p:cNvSpPr>
            <a:spLocks noGrp="1"/>
          </p:cNvSpPr>
          <p:nvPr>
            <p:ph type="title"/>
          </p:nvPr>
        </p:nvSpPr>
        <p:spPr/>
        <p:txBody>
          <a:bodyPr/>
          <a:lstStyle/>
          <a:p>
            <a:r>
              <a:rPr lang="zh-CN" altLang="en-US" b="1" dirty="0"/>
              <a:t>目的</a:t>
            </a:r>
          </a:p>
        </p:txBody>
      </p:sp>
      <p:sp>
        <p:nvSpPr>
          <p:cNvPr id="3" name="内容占位符 2">
            <a:extLst>
              <a:ext uri="{FF2B5EF4-FFF2-40B4-BE49-F238E27FC236}">
                <a16:creationId xmlns:a16="http://schemas.microsoft.com/office/drawing/2014/main" id="{B5BC7FF3-D33F-4ACC-A80B-CA9451B75787}"/>
              </a:ext>
            </a:extLst>
          </p:cNvPr>
          <p:cNvSpPr>
            <a:spLocks noGrp="1"/>
          </p:cNvSpPr>
          <p:nvPr>
            <p:ph idx="1"/>
          </p:nvPr>
        </p:nvSpPr>
        <p:spPr/>
        <p:txBody>
          <a:bodyPr/>
          <a:lstStyle/>
          <a:p>
            <a:r>
              <a:rPr lang="zh-CN" altLang="en-US" dirty="0"/>
              <a:t>聊聊</a:t>
            </a:r>
            <a:r>
              <a:rPr lang="en-US" altLang="zh-CN" dirty="0"/>
              <a:t>AI</a:t>
            </a:r>
            <a:r>
              <a:rPr lang="zh-CN" altLang="en-US" dirty="0"/>
              <a:t>时代</a:t>
            </a:r>
            <a:endParaRPr lang="en-US" altLang="zh-CN" dirty="0"/>
          </a:p>
          <a:p>
            <a:endParaRPr lang="en-US" altLang="zh-CN" dirty="0"/>
          </a:p>
          <a:p>
            <a:r>
              <a:rPr lang="zh-CN" altLang="en-US" dirty="0"/>
              <a:t>百度</a:t>
            </a:r>
            <a:r>
              <a:rPr lang="en-US" altLang="zh-CN" dirty="0"/>
              <a:t>AI</a:t>
            </a:r>
            <a:r>
              <a:rPr lang="zh-CN" altLang="en-US" dirty="0"/>
              <a:t>全家桶</a:t>
            </a:r>
            <a:endParaRPr lang="en-US" altLang="zh-CN" dirty="0"/>
          </a:p>
          <a:p>
            <a:pPr marL="0" indent="0">
              <a:buNone/>
            </a:pPr>
            <a:endParaRPr lang="en-US" altLang="zh-CN" dirty="0"/>
          </a:p>
          <a:p>
            <a:r>
              <a:rPr lang="en-US" altLang="zh-CN" dirty="0"/>
              <a:t>AI </a:t>
            </a:r>
            <a:r>
              <a:rPr lang="zh-CN" altLang="en-US" dirty="0"/>
              <a:t>设计交互</a:t>
            </a:r>
            <a:endParaRPr lang="en-US" altLang="zh-CN" dirty="0"/>
          </a:p>
          <a:p>
            <a:endParaRPr lang="en-US" altLang="zh-CN" dirty="0"/>
          </a:p>
          <a:p>
            <a:r>
              <a:rPr lang="zh-CN" altLang="en-US" dirty="0"/>
              <a:t>浅谈</a:t>
            </a:r>
            <a:r>
              <a:rPr lang="en-US" altLang="zh-CN" dirty="0"/>
              <a:t>Deep Learning</a:t>
            </a:r>
            <a:endParaRPr lang="zh-CN" altLang="en-US" dirty="0"/>
          </a:p>
        </p:txBody>
      </p:sp>
    </p:spTree>
    <p:extLst>
      <p:ext uri="{BB962C8B-B14F-4D97-AF65-F5344CB8AC3E}">
        <p14:creationId xmlns:p14="http://schemas.microsoft.com/office/powerpoint/2010/main" val="265846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412C6-9618-4342-AC63-689358FEDF88}"/>
              </a:ext>
            </a:extLst>
          </p:cNvPr>
          <p:cNvSpPr>
            <a:spLocks noGrp="1"/>
          </p:cNvSpPr>
          <p:nvPr>
            <p:ph type="title"/>
          </p:nvPr>
        </p:nvSpPr>
        <p:spPr/>
        <p:txBody>
          <a:bodyPr/>
          <a:lstStyle/>
          <a:p>
            <a:pPr algn="ctr"/>
            <a:r>
              <a:rPr lang="zh-CN" altLang="en-US" b="1" dirty="0"/>
              <a:t>百度的产品与服务</a:t>
            </a:r>
          </a:p>
        </p:txBody>
      </p:sp>
      <p:sp>
        <p:nvSpPr>
          <p:cNvPr id="3" name="内容占位符 2">
            <a:extLst>
              <a:ext uri="{FF2B5EF4-FFF2-40B4-BE49-F238E27FC236}">
                <a16:creationId xmlns:a16="http://schemas.microsoft.com/office/drawing/2014/main" id="{DC5F439A-4C92-488C-A3FF-74FC35BBD621}"/>
              </a:ext>
            </a:extLst>
          </p:cNvPr>
          <p:cNvSpPr>
            <a:spLocks noGrp="1"/>
          </p:cNvSpPr>
          <p:nvPr>
            <p:ph idx="1"/>
          </p:nvPr>
        </p:nvSpPr>
        <p:spPr>
          <a:xfrm>
            <a:off x="838200" y="1825625"/>
            <a:ext cx="2863788" cy="2790763"/>
          </a:xfrm>
        </p:spPr>
        <p:txBody>
          <a:bodyPr>
            <a:normAutofit/>
          </a:bodyPr>
          <a:lstStyle/>
          <a:p>
            <a:r>
              <a:rPr lang="zh-CN" altLang="en-US" b="1" dirty="0"/>
              <a:t>百度语音</a:t>
            </a:r>
            <a:endParaRPr lang="en-US" altLang="zh-CN" b="1" dirty="0"/>
          </a:p>
          <a:p>
            <a:pPr>
              <a:buFontTx/>
              <a:buChar char="-"/>
            </a:pPr>
            <a:r>
              <a:rPr lang="zh-CN" altLang="en-US" sz="2400" dirty="0"/>
              <a:t>语音识别</a:t>
            </a:r>
            <a:endParaRPr lang="en-US" altLang="zh-CN" sz="2400" dirty="0"/>
          </a:p>
          <a:p>
            <a:pPr>
              <a:buFontTx/>
              <a:buChar char="-"/>
            </a:pPr>
            <a:r>
              <a:rPr lang="zh-CN" altLang="en-US" sz="2400" dirty="0"/>
              <a:t>语音合成</a:t>
            </a:r>
            <a:endParaRPr lang="en-US" altLang="zh-CN" sz="2400" dirty="0"/>
          </a:p>
          <a:p>
            <a:pPr>
              <a:buFontTx/>
              <a:buChar char="-"/>
            </a:pPr>
            <a:r>
              <a:rPr lang="zh-CN" altLang="en-US" sz="2400" dirty="0"/>
              <a:t>语音唤醒</a:t>
            </a:r>
            <a:endParaRPr lang="en-US" altLang="zh-CN" sz="2400" dirty="0"/>
          </a:p>
          <a:p>
            <a:pPr>
              <a:buFontTx/>
              <a:buChar char="-"/>
            </a:pPr>
            <a:r>
              <a:rPr lang="zh-CN" altLang="en-US" sz="2400" dirty="0"/>
              <a:t>智能呼叫中心</a:t>
            </a:r>
            <a:endParaRPr lang="en-US" altLang="zh-CN" sz="2400" dirty="0"/>
          </a:p>
        </p:txBody>
      </p:sp>
      <p:sp>
        <p:nvSpPr>
          <p:cNvPr id="4" name="内容占位符 2">
            <a:extLst>
              <a:ext uri="{FF2B5EF4-FFF2-40B4-BE49-F238E27FC236}">
                <a16:creationId xmlns:a16="http://schemas.microsoft.com/office/drawing/2014/main" id="{C84AA8F2-027D-4E39-8CD2-B9C474AC57A1}"/>
              </a:ext>
            </a:extLst>
          </p:cNvPr>
          <p:cNvSpPr txBox="1">
            <a:spLocks/>
          </p:cNvSpPr>
          <p:nvPr/>
        </p:nvSpPr>
        <p:spPr>
          <a:xfrm>
            <a:off x="6616456" y="1790113"/>
            <a:ext cx="2863788" cy="3341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视觉技术</a:t>
            </a:r>
            <a:endParaRPr lang="en-US" altLang="zh-CN" b="1" dirty="0"/>
          </a:p>
          <a:p>
            <a:pPr>
              <a:buFontTx/>
              <a:buChar char="-"/>
            </a:pPr>
            <a:r>
              <a:rPr lang="zh-CN" altLang="en-US" sz="2400" dirty="0"/>
              <a:t>文字识别</a:t>
            </a:r>
            <a:endParaRPr lang="en-US" altLang="zh-CN" sz="2400" dirty="0"/>
          </a:p>
          <a:p>
            <a:pPr>
              <a:buFontTx/>
              <a:buChar char="-"/>
            </a:pPr>
            <a:r>
              <a:rPr lang="zh-CN" altLang="en-US" sz="2400" dirty="0"/>
              <a:t>人脸识别</a:t>
            </a:r>
            <a:endParaRPr lang="en-US" altLang="zh-CN" sz="2400" dirty="0"/>
          </a:p>
          <a:p>
            <a:pPr>
              <a:buFontTx/>
              <a:buChar char="-"/>
            </a:pPr>
            <a:r>
              <a:rPr lang="zh-CN" altLang="en-US" sz="2400" dirty="0"/>
              <a:t>图像审核</a:t>
            </a:r>
            <a:endParaRPr lang="en-US" altLang="zh-CN" sz="2400" dirty="0"/>
          </a:p>
          <a:p>
            <a:pPr>
              <a:buFontTx/>
              <a:buChar char="-"/>
            </a:pPr>
            <a:r>
              <a:rPr lang="zh-CN" altLang="en-US" sz="2400" dirty="0"/>
              <a:t>图像识别</a:t>
            </a:r>
            <a:endParaRPr lang="en-US" altLang="zh-CN" sz="2400" dirty="0"/>
          </a:p>
          <a:p>
            <a:pPr>
              <a:buFontTx/>
              <a:buChar char="-"/>
            </a:pPr>
            <a:r>
              <a:rPr lang="zh-CN" altLang="en-US" sz="2400" dirty="0"/>
              <a:t>图像搜索</a:t>
            </a:r>
            <a:endParaRPr lang="en-US" altLang="zh-CN" sz="2400" dirty="0"/>
          </a:p>
          <a:p>
            <a:pPr>
              <a:buFontTx/>
              <a:buChar char="-"/>
            </a:pPr>
            <a:r>
              <a:rPr lang="zh-CN" altLang="en-US" sz="2400" dirty="0"/>
              <a:t>人体分析</a:t>
            </a:r>
            <a:endParaRPr lang="en-US" altLang="zh-CN" sz="2400" dirty="0"/>
          </a:p>
        </p:txBody>
      </p:sp>
      <p:sp>
        <p:nvSpPr>
          <p:cNvPr id="5" name="内容占位符 2">
            <a:extLst>
              <a:ext uri="{FF2B5EF4-FFF2-40B4-BE49-F238E27FC236}">
                <a16:creationId xmlns:a16="http://schemas.microsoft.com/office/drawing/2014/main" id="{A81B5013-0D3E-4793-8436-BE378DAB7CDB}"/>
              </a:ext>
            </a:extLst>
          </p:cNvPr>
          <p:cNvSpPr txBox="1">
            <a:spLocks/>
          </p:cNvSpPr>
          <p:nvPr/>
        </p:nvSpPr>
        <p:spPr>
          <a:xfrm>
            <a:off x="3453046" y="1825625"/>
            <a:ext cx="3163410" cy="3341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自然语言</a:t>
            </a:r>
            <a:endParaRPr lang="en-US" altLang="zh-CN" b="1" dirty="0"/>
          </a:p>
          <a:p>
            <a:pPr>
              <a:buFontTx/>
              <a:buChar char="-"/>
            </a:pPr>
            <a:r>
              <a:rPr lang="zh-CN" altLang="en-US" sz="2400" dirty="0"/>
              <a:t>语言处理基础技术</a:t>
            </a:r>
            <a:endParaRPr lang="en-US" altLang="zh-CN" sz="2400" dirty="0"/>
          </a:p>
          <a:p>
            <a:pPr>
              <a:buFontTx/>
              <a:buChar char="-"/>
            </a:pPr>
            <a:r>
              <a:rPr lang="zh-CN" altLang="en-US" sz="2400" dirty="0"/>
              <a:t>理解与交互技术</a:t>
            </a:r>
            <a:endParaRPr lang="en-US" altLang="zh-CN" sz="2400" dirty="0"/>
          </a:p>
          <a:p>
            <a:pPr>
              <a:buFontTx/>
              <a:buChar char="-"/>
            </a:pPr>
            <a:r>
              <a:rPr lang="zh-CN" altLang="en-US" sz="2400" dirty="0"/>
              <a:t>文本审核</a:t>
            </a:r>
            <a:endParaRPr lang="en-US" altLang="zh-CN" sz="2400" dirty="0"/>
          </a:p>
        </p:txBody>
      </p:sp>
      <p:sp>
        <p:nvSpPr>
          <p:cNvPr id="6" name="内容占位符 2">
            <a:extLst>
              <a:ext uri="{FF2B5EF4-FFF2-40B4-BE49-F238E27FC236}">
                <a16:creationId xmlns:a16="http://schemas.microsoft.com/office/drawing/2014/main" id="{8BD4DFB3-2C56-45DB-BE05-42F1BE015B5E}"/>
              </a:ext>
            </a:extLst>
          </p:cNvPr>
          <p:cNvSpPr txBox="1">
            <a:spLocks/>
          </p:cNvSpPr>
          <p:nvPr/>
        </p:nvSpPr>
        <p:spPr>
          <a:xfrm>
            <a:off x="9098132" y="1758410"/>
            <a:ext cx="3163410" cy="3341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知识图谱</a:t>
            </a:r>
            <a:endParaRPr lang="en-US" altLang="zh-CN" b="1" dirty="0"/>
          </a:p>
          <a:p>
            <a:pPr>
              <a:buFontTx/>
              <a:buChar char="-"/>
            </a:pPr>
            <a:r>
              <a:rPr lang="zh-CN" altLang="en-US" sz="2400" dirty="0"/>
              <a:t>知识理解</a:t>
            </a:r>
            <a:endParaRPr lang="en-US" altLang="zh-CN" sz="2400" dirty="0"/>
          </a:p>
          <a:p>
            <a:pPr>
              <a:buFontTx/>
              <a:buChar char="-"/>
            </a:pPr>
            <a:r>
              <a:rPr lang="zh-CN" altLang="en-US" sz="2400" dirty="0"/>
              <a:t>知识图谱</a:t>
            </a:r>
            <a:r>
              <a:rPr lang="en-US" altLang="zh-CN" sz="2400" dirty="0"/>
              <a:t>Schema</a:t>
            </a:r>
          </a:p>
          <a:p>
            <a:pPr marL="0" indent="0">
              <a:buNone/>
            </a:pPr>
            <a:endParaRPr lang="en-US" altLang="zh-CN" sz="2400" dirty="0"/>
          </a:p>
        </p:txBody>
      </p:sp>
      <p:sp>
        <p:nvSpPr>
          <p:cNvPr id="7" name="内容占位符 2">
            <a:extLst>
              <a:ext uri="{FF2B5EF4-FFF2-40B4-BE49-F238E27FC236}">
                <a16:creationId xmlns:a16="http://schemas.microsoft.com/office/drawing/2014/main" id="{297291A8-58DA-4D8B-884F-5B6D3C7D6443}"/>
              </a:ext>
            </a:extLst>
          </p:cNvPr>
          <p:cNvSpPr txBox="1">
            <a:spLocks/>
          </p:cNvSpPr>
          <p:nvPr/>
        </p:nvSpPr>
        <p:spPr>
          <a:xfrm>
            <a:off x="9126240" y="3970541"/>
            <a:ext cx="2393272" cy="1265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增强现实</a:t>
            </a:r>
            <a:endParaRPr lang="en-US" altLang="zh-CN" b="1" dirty="0"/>
          </a:p>
          <a:p>
            <a:pPr>
              <a:buFontTx/>
              <a:buChar char="-"/>
            </a:pPr>
            <a:r>
              <a:rPr lang="en-US" altLang="zh-CN" sz="2400" dirty="0" err="1"/>
              <a:t>DuMix</a:t>
            </a:r>
            <a:r>
              <a:rPr lang="en-US" altLang="zh-CN" sz="2400" dirty="0"/>
              <a:t> AR</a:t>
            </a:r>
          </a:p>
        </p:txBody>
      </p:sp>
    </p:spTree>
    <p:extLst>
      <p:ext uri="{BB962C8B-B14F-4D97-AF65-F5344CB8AC3E}">
        <p14:creationId xmlns:p14="http://schemas.microsoft.com/office/powerpoint/2010/main" val="40167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2239AD-CF0C-40E2-9682-0A57D46D1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024" cy="6858000"/>
          </a:xfrm>
          <a:prstGeom prst="rect">
            <a:avLst/>
          </a:prstGeom>
        </p:spPr>
      </p:pic>
    </p:spTree>
    <p:extLst>
      <p:ext uri="{BB962C8B-B14F-4D97-AF65-F5344CB8AC3E}">
        <p14:creationId xmlns:p14="http://schemas.microsoft.com/office/powerpoint/2010/main" val="1288212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13A4C-4F54-4CE4-BE6E-8B42AD63F7CF}"/>
              </a:ext>
            </a:extLst>
          </p:cNvPr>
          <p:cNvSpPr>
            <a:spLocks noGrp="1"/>
          </p:cNvSpPr>
          <p:nvPr>
            <p:ph type="title"/>
          </p:nvPr>
        </p:nvSpPr>
        <p:spPr/>
        <p:txBody>
          <a:bodyPr/>
          <a:lstStyle/>
          <a:p>
            <a:r>
              <a:rPr lang="zh-CN" altLang="en-US" b="1" dirty="0"/>
              <a:t>重构</a:t>
            </a:r>
          </a:p>
        </p:txBody>
      </p:sp>
      <p:sp>
        <p:nvSpPr>
          <p:cNvPr id="3" name="内容占位符 2">
            <a:extLst>
              <a:ext uri="{FF2B5EF4-FFF2-40B4-BE49-F238E27FC236}">
                <a16:creationId xmlns:a16="http://schemas.microsoft.com/office/drawing/2014/main" id="{B5BC7FF3-D33F-4ACC-A80B-CA9451B75787}"/>
              </a:ext>
            </a:extLst>
          </p:cNvPr>
          <p:cNvSpPr>
            <a:spLocks noGrp="1"/>
          </p:cNvSpPr>
          <p:nvPr>
            <p:ph idx="1"/>
          </p:nvPr>
        </p:nvSpPr>
        <p:spPr/>
        <p:txBody>
          <a:bodyPr/>
          <a:lstStyle/>
          <a:p>
            <a:r>
              <a:rPr lang="zh-CN" altLang="en-US" dirty="0"/>
              <a:t>对工具的重构</a:t>
            </a:r>
            <a:endParaRPr lang="en-US" altLang="zh-CN" dirty="0"/>
          </a:p>
          <a:p>
            <a:pPr marL="457200" lvl="1" indent="0">
              <a:buNone/>
            </a:pPr>
            <a:endParaRPr lang="en-US" altLang="zh-CN" dirty="0"/>
          </a:p>
          <a:p>
            <a:r>
              <a:rPr lang="zh-CN" altLang="en-US" dirty="0"/>
              <a:t>对生产力的重构</a:t>
            </a:r>
            <a:endParaRPr lang="en-US" altLang="zh-CN" dirty="0"/>
          </a:p>
          <a:p>
            <a:pPr marL="0" indent="0">
              <a:buNone/>
            </a:pPr>
            <a:endParaRPr lang="en-US" altLang="zh-CN" dirty="0"/>
          </a:p>
          <a:p>
            <a:r>
              <a:rPr lang="zh-CN" altLang="en-US" dirty="0"/>
              <a:t>对生活的重构</a:t>
            </a:r>
            <a:endParaRPr lang="en-US" altLang="zh-CN" dirty="0"/>
          </a:p>
          <a:p>
            <a:pPr marL="0" indent="0">
              <a:buNone/>
            </a:pPr>
            <a:endParaRPr lang="en-US" altLang="zh-CN" dirty="0"/>
          </a:p>
          <a:p>
            <a:r>
              <a:rPr lang="zh-CN" altLang="en-US" dirty="0"/>
              <a:t>对心理学的重构</a:t>
            </a:r>
          </a:p>
        </p:txBody>
      </p:sp>
    </p:spTree>
    <p:extLst>
      <p:ext uri="{BB962C8B-B14F-4D97-AF65-F5344CB8AC3E}">
        <p14:creationId xmlns:p14="http://schemas.microsoft.com/office/powerpoint/2010/main" val="118690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F97190-CC40-4B11-9E09-0D65BAFDF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 y="0"/>
            <a:ext cx="12173965" cy="6858000"/>
          </a:xfrm>
          <a:prstGeom prst="rect">
            <a:avLst/>
          </a:prstGeom>
        </p:spPr>
      </p:pic>
      <p:pic>
        <p:nvPicPr>
          <p:cNvPr id="6" name="图片 5">
            <a:extLst>
              <a:ext uri="{FF2B5EF4-FFF2-40B4-BE49-F238E27FC236}">
                <a16:creationId xmlns:a16="http://schemas.microsoft.com/office/drawing/2014/main" id="{106B197D-2843-4EAF-B5EB-7652A9D3B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8024" cy="6858000"/>
          </a:xfrm>
          <a:prstGeom prst="rect">
            <a:avLst/>
          </a:prstGeom>
        </p:spPr>
      </p:pic>
    </p:spTree>
    <p:extLst>
      <p:ext uri="{BB962C8B-B14F-4D97-AF65-F5344CB8AC3E}">
        <p14:creationId xmlns:p14="http://schemas.microsoft.com/office/powerpoint/2010/main" val="1279238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E80AFCC-6B1F-447E-BA1C-F8FD0ABAF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578" y="759853"/>
            <a:ext cx="8718134" cy="4945488"/>
          </a:xfrm>
          <a:prstGeom prst="rect">
            <a:avLst/>
          </a:prstGeom>
        </p:spPr>
      </p:pic>
    </p:spTree>
    <p:extLst>
      <p:ext uri="{BB962C8B-B14F-4D97-AF65-F5344CB8AC3E}">
        <p14:creationId xmlns:p14="http://schemas.microsoft.com/office/powerpoint/2010/main" val="1515660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228AD43-C760-4A37-835C-50907E2D4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73965" cy="6858000"/>
          </a:xfrm>
          <a:prstGeom prst="rect">
            <a:avLst/>
          </a:prstGeom>
        </p:spPr>
      </p:pic>
    </p:spTree>
    <p:extLst>
      <p:ext uri="{BB962C8B-B14F-4D97-AF65-F5344CB8AC3E}">
        <p14:creationId xmlns:p14="http://schemas.microsoft.com/office/powerpoint/2010/main" val="2423912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13A4C-4F54-4CE4-BE6E-8B42AD63F7CF}"/>
              </a:ext>
            </a:extLst>
          </p:cNvPr>
          <p:cNvSpPr>
            <a:spLocks noGrp="1"/>
          </p:cNvSpPr>
          <p:nvPr>
            <p:ph type="title"/>
          </p:nvPr>
        </p:nvSpPr>
        <p:spPr/>
        <p:txBody>
          <a:bodyPr/>
          <a:lstStyle/>
          <a:p>
            <a:r>
              <a:rPr lang="zh-CN" altLang="en-US" b="1" dirty="0"/>
              <a:t>机器人的人机交互体验重构 </a:t>
            </a:r>
            <a:r>
              <a:rPr lang="en-US" altLang="zh-CN" b="1" dirty="0"/>
              <a:t>—— NIRO</a:t>
            </a:r>
            <a:endParaRPr lang="zh-CN" altLang="en-US" b="1" dirty="0"/>
          </a:p>
        </p:txBody>
      </p:sp>
      <p:sp>
        <p:nvSpPr>
          <p:cNvPr id="3" name="内容占位符 2">
            <a:extLst>
              <a:ext uri="{FF2B5EF4-FFF2-40B4-BE49-F238E27FC236}">
                <a16:creationId xmlns:a16="http://schemas.microsoft.com/office/drawing/2014/main" id="{B5BC7FF3-D33F-4ACC-A80B-CA9451B75787}"/>
              </a:ext>
            </a:extLst>
          </p:cNvPr>
          <p:cNvSpPr>
            <a:spLocks noGrp="1"/>
          </p:cNvSpPr>
          <p:nvPr>
            <p:ph idx="1"/>
          </p:nvPr>
        </p:nvSpPr>
        <p:spPr>
          <a:xfrm>
            <a:off x="1041400" y="1961092"/>
            <a:ext cx="10515600" cy="4351338"/>
          </a:xfrm>
        </p:spPr>
        <p:txBody>
          <a:bodyPr/>
          <a:lstStyle/>
          <a:p>
            <a:pPr marL="0" indent="0">
              <a:buNone/>
            </a:pPr>
            <a:r>
              <a:rPr lang="zh-CN" altLang="en-US" sz="3200" dirty="0"/>
              <a:t>机器人与人的交互目前存在三方面的问题</a:t>
            </a:r>
            <a:endParaRPr lang="en-US" altLang="zh-CN" sz="3200" dirty="0"/>
          </a:p>
          <a:p>
            <a:endParaRPr lang="en-US" altLang="zh-CN" dirty="0"/>
          </a:p>
          <a:p>
            <a:r>
              <a:rPr lang="zh-CN" altLang="en-US" sz="2400" dirty="0"/>
              <a:t>“不够自然的语音交互”</a:t>
            </a:r>
            <a:endParaRPr lang="en-US" altLang="zh-CN" sz="2400" dirty="0"/>
          </a:p>
          <a:p>
            <a:pPr marL="0" indent="0">
              <a:buNone/>
            </a:pPr>
            <a:endParaRPr lang="en-US" altLang="zh-CN" sz="2400" dirty="0"/>
          </a:p>
          <a:p>
            <a:r>
              <a:rPr lang="zh-CN" altLang="en-US" sz="2400" dirty="0"/>
              <a:t>“机器人不关注用户的情感”</a:t>
            </a:r>
            <a:endParaRPr lang="en-US" altLang="zh-CN" sz="2400" dirty="0"/>
          </a:p>
          <a:p>
            <a:pPr marL="0" indent="0">
              <a:buNone/>
            </a:pPr>
            <a:endParaRPr lang="en-US" altLang="zh-CN" sz="2400" dirty="0"/>
          </a:p>
          <a:p>
            <a:r>
              <a:rPr lang="zh-CN" altLang="en-US" sz="2400" dirty="0"/>
              <a:t>“不够主动”</a:t>
            </a:r>
            <a:endParaRPr lang="en-US" altLang="zh-CN" sz="2400" dirty="0"/>
          </a:p>
        </p:txBody>
      </p:sp>
    </p:spTree>
    <p:extLst>
      <p:ext uri="{BB962C8B-B14F-4D97-AF65-F5344CB8AC3E}">
        <p14:creationId xmlns:p14="http://schemas.microsoft.com/office/powerpoint/2010/main" val="358963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13A4C-4F54-4CE4-BE6E-8B42AD63F7CF}"/>
              </a:ext>
            </a:extLst>
          </p:cNvPr>
          <p:cNvSpPr>
            <a:spLocks noGrp="1"/>
          </p:cNvSpPr>
          <p:nvPr>
            <p:ph type="title"/>
          </p:nvPr>
        </p:nvSpPr>
        <p:spPr/>
        <p:txBody>
          <a:bodyPr/>
          <a:lstStyle/>
          <a:p>
            <a:r>
              <a:rPr lang="zh-CN" altLang="en-US" b="1" dirty="0"/>
              <a:t>机器人的人机交互体验重构 </a:t>
            </a:r>
            <a:r>
              <a:rPr lang="en-US" altLang="zh-CN" b="1" dirty="0"/>
              <a:t>—— NIRO</a:t>
            </a:r>
            <a:endParaRPr lang="zh-CN" altLang="en-US" b="1" dirty="0"/>
          </a:p>
        </p:txBody>
      </p:sp>
      <p:sp>
        <p:nvSpPr>
          <p:cNvPr id="3" name="内容占位符 2">
            <a:extLst>
              <a:ext uri="{FF2B5EF4-FFF2-40B4-BE49-F238E27FC236}">
                <a16:creationId xmlns:a16="http://schemas.microsoft.com/office/drawing/2014/main" id="{B5BC7FF3-D33F-4ACC-A80B-CA9451B75787}"/>
              </a:ext>
            </a:extLst>
          </p:cNvPr>
          <p:cNvSpPr>
            <a:spLocks noGrp="1"/>
          </p:cNvSpPr>
          <p:nvPr>
            <p:ph idx="1"/>
          </p:nvPr>
        </p:nvSpPr>
        <p:spPr>
          <a:xfrm>
            <a:off x="1041400" y="1961092"/>
            <a:ext cx="10515600" cy="4351338"/>
          </a:xfrm>
        </p:spPr>
        <p:txBody>
          <a:bodyPr>
            <a:normAutofit/>
          </a:bodyPr>
          <a:lstStyle/>
          <a:p>
            <a:pPr marL="0" indent="0">
              <a:buNone/>
            </a:pPr>
            <a:r>
              <a:rPr lang="zh-CN" altLang="en-US" sz="3200" dirty="0"/>
              <a:t>机器人   自然语言交互模型</a:t>
            </a:r>
            <a:endParaRPr lang="en-US" altLang="zh-CN" sz="3200" dirty="0"/>
          </a:p>
          <a:p>
            <a:endParaRPr lang="en-US" altLang="zh-CN" dirty="0"/>
          </a:p>
          <a:p>
            <a:r>
              <a:rPr lang="zh-CN" altLang="en-US" sz="2400" dirty="0"/>
              <a:t>人与人的交流有远场和近场两个场景</a:t>
            </a:r>
            <a:endParaRPr lang="en-US" altLang="zh-CN" sz="2400" dirty="0"/>
          </a:p>
          <a:p>
            <a:pPr lvl="1"/>
            <a:r>
              <a:rPr lang="zh-CN" altLang="en-US" sz="2000" dirty="0"/>
              <a:t>远场</a:t>
            </a:r>
            <a:r>
              <a:rPr lang="en-US" altLang="zh-CN" sz="2000" dirty="0"/>
              <a:t> —— </a:t>
            </a:r>
            <a:r>
              <a:rPr lang="zh-CN" altLang="en-US" sz="2000" dirty="0"/>
              <a:t>通常会喊对方的名字开始交流</a:t>
            </a:r>
            <a:endParaRPr lang="en-US" altLang="zh-CN" sz="2000" dirty="0"/>
          </a:p>
          <a:p>
            <a:pPr lvl="2"/>
            <a:r>
              <a:rPr lang="zh-CN" altLang="en-US" sz="1600" dirty="0"/>
              <a:t> </a:t>
            </a:r>
            <a:r>
              <a:rPr lang="en-US" altLang="zh-CN" sz="1600" dirty="0"/>
              <a:t>- </a:t>
            </a:r>
            <a:r>
              <a:rPr lang="zh-CN" altLang="en-US" sz="1600" dirty="0"/>
              <a:t>语音唤醒、麦克风阵列 </a:t>
            </a:r>
            <a:endParaRPr lang="en-US" altLang="zh-CN" sz="1600" dirty="0"/>
          </a:p>
          <a:p>
            <a:pPr lvl="1"/>
            <a:r>
              <a:rPr lang="zh-CN" altLang="en-US" sz="2000" dirty="0"/>
              <a:t>近场</a:t>
            </a:r>
            <a:r>
              <a:rPr lang="en-US" altLang="zh-CN" sz="2000" dirty="0"/>
              <a:t> —— </a:t>
            </a:r>
            <a:r>
              <a:rPr lang="zh-CN" altLang="en-US" sz="2000" dirty="0"/>
              <a:t>往往直接开始对话</a:t>
            </a:r>
            <a:endParaRPr lang="en-US" altLang="zh-CN" sz="2000" dirty="0"/>
          </a:p>
          <a:p>
            <a:pPr lvl="2"/>
            <a:r>
              <a:rPr lang="zh-CN" altLang="en-US" sz="1600" dirty="0"/>
              <a:t>距离检测 </a:t>
            </a:r>
            <a:r>
              <a:rPr lang="en-US" altLang="zh-CN" sz="1600" dirty="0"/>
              <a:t>—— </a:t>
            </a:r>
            <a:r>
              <a:rPr lang="zh-CN" altLang="en-US" sz="1600" dirty="0"/>
              <a:t>激光或双目摄像头</a:t>
            </a:r>
            <a:endParaRPr lang="en-US" altLang="zh-CN" sz="1600" dirty="0"/>
          </a:p>
          <a:p>
            <a:pPr lvl="2"/>
            <a:r>
              <a:rPr lang="zh-CN" altLang="en-US" sz="1600" dirty="0"/>
              <a:t>人脸锁定 </a:t>
            </a:r>
            <a:r>
              <a:rPr lang="en-US" altLang="zh-CN" sz="1600" dirty="0"/>
              <a:t>—— </a:t>
            </a:r>
            <a:r>
              <a:rPr lang="zh-CN" altLang="en-US" sz="1600" dirty="0"/>
              <a:t>交互对象 </a:t>
            </a:r>
            <a:endParaRPr lang="en-US" altLang="zh-CN" sz="1600" dirty="0"/>
          </a:p>
          <a:p>
            <a:pPr lvl="2"/>
            <a:r>
              <a:rPr lang="zh-CN" altLang="en-US" sz="1600" dirty="0"/>
              <a:t>唇动检测 </a:t>
            </a:r>
            <a:r>
              <a:rPr lang="en-US" altLang="zh-CN" sz="1600" dirty="0"/>
              <a:t>—— </a:t>
            </a:r>
            <a:r>
              <a:rPr lang="zh-CN" altLang="en-US" sz="1600" dirty="0"/>
              <a:t>环境嘈杂造成的误输入问题</a:t>
            </a:r>
            <a:endParaRPr lang="en-US" altLang="zh-CN" sz="1600" dirty="0"/>
          </a:p>
        </p:txBody>
      </p:sp>
    </p:spTree>
    <p:extLst>
      <p:ext uri="{BB962C8B-B14F-4D97-AF65-F5344CB8AC3E}">
        <p14:creationId xmlns:p14="http://schemas.microsoft.com/office/powerpoint/2010/main" val="345117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E67856-8E36-406F-A6BD-3EEAAB3CC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024" cy="6858000"/>
          </a:xfrm>
          <a:prstGeom prst="rect">
            <a:avLst/>
          </a:prstGeom>
        </p:spPr>
      </p:pic>
    </p:spTree>
    <p:extLst>
      <p:ext uri="{BB962C8B-B14F-4D97-AF65-F5344CB8AC3E}">
        <p14:creationId xmlns:p14="http://schemas.microsoft.com/office/powerpoint/2010/main" val="3228623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13A4C-4F54-4CE4-BE6E-8B42AD63F7CF}"/>
              </a:ext>
            </a:extLst>
          </p:cNvPr>
          <p:cNvSpPr>
            <a:spLocks noGrp="1"/>
          </p:cNvSpPr>
          <p:nvPr>
            <p:ph type="title"/>
          </p:nvPr>
        </p:nvSpPr>
        <p:spPr/>
        <p:txBody>
          <a:bodyPr/>
          <a:lstStyle/>
          <a:p>
            <a:r>
              <a:rPr lang="zh-CN" altLang="en-US" b="1" dirty="0"/>
              <a:t>机器人的人机交互体验重构 </a:t>
            </a:r>
            <a:r>
              <a:rPr lang="en-US" altLang="zh-CN" b="1" dirty="0"/>
              <a:t>—— NIRO</a:t>
            </a:r>
            <a:endParaRPr lang="zh-CN" altLang="en-US" b="1" dirty="0"/>
          </a:p>
        </p:txBody>
      </p:sp>
      <p:sp>
        <p:nvSpPr>
          <p:cNvPr id="3" name="内容占位符 2">
            <a:extLst>
              <a:ext uri="{FF2B5EF4-FFF2-40B4-BE49-F238E27FC236}">
                <a16:creationId xmlns:a16="http://schemas.microsoft.com/office/drawing/2014/main" id="{B5BC7FF3-D33F-4ACC-A80B-CA9451B75787}"/>
              </a:ext>
            </a:extLst>
          </p:cNvPr>
          <p:cNvSpPr>
            <a:spLocks noGrp="1"/>
          </p:cNvSpPr>
          <p:nvPr>
            <p:ph idx="1"/>
          </p:nvPr>
        </p:nvSpPr>
        <p:spPr>
          <a:xfrm>
            <a:off x="1041400" y="1961092"/>
            <a:ext cx="10515600" cy="4351338"/>
          </a:xfrm>
        </p:spPr>
        <p:txBody>
          <a:bodyPr>
            <a:normAutofit/>
          </a:bodyPr>
          <a:lstStyle/>
          <a:p>
            <a:pPr marL="0" indent="0">
              <a:buNone/>
            </a:pPr>
            <a:r>
              <a:rPr lang="zh-CN" altLang="en-US" sz="3200" dirty="0"/>
              <a:t>机器人   人类情绪应对模型</a:t>
            </a:r>
            <a:endParaRPr lang="en-US" altLang="zh-CN" sz="3200" dirty="0"/>
          </a:p>
          <a:p>
            <a:endParaRPr lang="en-US" altLang="zh-CN" dirty="0"/>
          </a:p>
          <a:p>
            <a:r>
              <a:rPr lang="en-US" altLang="zh-CN" sz="2400" dirty="0"/>
              <a:t>IQ</a:t>
            </a:r>
            <a:r>
              <a:rPr lang="zh-CN" altLang="en-US" sz="2400" dirty="0"/>
              <a:t>飞速的涨，</a:t>
            </a:r>
            <a:r>
              <a:rPr lang="en-US" altLang="zh-CN" sz="2400" dirty="0"/>
              <a:t>EQ</a:t>
            </a:r>
            <a:r>
              <a:rPr lang="zh-CN" altLang="en-US" sz="2400" dirty="0"/>
              <a:t>却最重要</a:t>
            </a:r>
            <a:endParaRPr lang="en-US" altLang="zh-CN" sz="2400" dirty="0"/>
          </a:p>
          <a:p>
            <a:pPr lvl="1"/>
            <a:r>
              <a:rPr lang="zh-CN" altLang="en-US" sz="2000" dirty="0"/>
              <a:t>人脸数据进行识别   东方人的表达情绪通常比较含蓄</a:t>
            </a:r>
            <a:endParaRPr lang="en-US" altLang="zh-CN" sz="2000" dirty="0"/>
          </a:p>
          <a:p>
            <a:pPr lvl="1"/>
            <a:r>
              <a:rPr lang="zh-CN" altLang="en-US" sz="2000" dirty="0"/>
              <a:t>带有情绪的输出指令</a:t>
            </a:r>
            <a:endParaRPr lang="en-US" altLang="zh-CN" sz="2000" dirty="0"/>
          </a:p>
          <a:p>
            <a:pPr lvl="1"/>
            <a:r>
              <a:rPr lang="zh-CN" altLang="en-US" sz="2000" dirty="0"/>
              <a:t>负向情绪的调节</a:t>
            </a:r>
            <a:endParaRPr lang="en-US" altLang="zh-CN" sz="2000" dirty="0"/>
          </a:p>
          <a:p>
            <a:pPr lvl="1"/>
            <a:r>
              <a:rPr lang="zh-CN" altLang="en-US" sz="2000" dirty="0"/>
              <a:t>人的</a:t>
            </a:r>
            <a:r>
              <a:rPr lang="en-US" altLang="zh-CN" sz="2000" dirty="0"/>
              <a:t>6</a:t>
            </a:r>
            <a:r>
              <a:rPr lang="zh-CN" altLang="en-US" sz="2000" dirty="0"/>
              <a:t>种基本情绪和</a:t>
            </a:r>
            <a:r>
              <a:rPr lang="en-US" altLang="zh-CN" sz="2000" dirty="0"/>
              <a:t>27</a:t>
            </a:r>
            <a:r>
              <a:rPr lang="zh-CN" altLang="en-US" sz="2000" dirty="0"/>
              <a:t>种丰富情感</a:t>
            </a:r>
            <a:endParaRPr lang="en-US" altLang="zh-CN" sz="2000" dirty="0"/>
          </a:p>
          <a:p>
            <a:pPr lvl="1"/>
            <a:r>
              <a:rPr lang="zh-CN" altLang="en-US" sz="2000" dirty="0"/>
              <a:t>情感应对模型，包含识别层，策略层和表现层</a:t>
            </a:r>
            <a:endParaRPr lang="en-US" altLang="zh-CN" sz="1600" dirty="0"/>
          </a:p>
        </p:txBody>
      </p:sp>
    </p:spTree>
    <p:extLst>
      <p:ext uri="{BB962C8B-B14F-4D97-AF65-F5344CB8AC3E}">
        <p14:creationId xmlns:p14="http://schemas.microsoft.com/office/powerpoint/2010/main" val="89391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13A4C-4F54-4CE4-BE6E-8B42AD63F7CF}"/>
              </a:ext>
            </a:extLst>
          </p:cNvPr>
          <p:cNvSpPr>
            <a:spLocks noGrp="1"/>
          </p:cNvSpPr>
          <p:nvPr>
            <p:ph type="title"/>
          </p:nvPr>
        </p:nvSpPr>
        <p:spPr/>
        <p:txBody>
          <a:bodyPr/>
          <a:lstStyle/>
          <a:p>
            <a:r>
              <a:rPr lang="zh-CN" altLang="en-US" b="1" dirty="0"/>
              <a:t>百度</a:t>
            </a:r>
            <a:r>
              <a:rPr lang="en-US" altLang="zh-CN" b="1" dirty="0"/>
              <a:t>AI</a:t>
            </a:r>
            <a:r>
              <a:rPr lang="zh-CN" altLang="en-US" b="1" dirty="0"/>
              <a:t>领域的两大利器</a:t>
            </a:r>
          </a:p>
        </p:txBody>
      </p:sp>
      <p:sp>
        <p:nvSpPr>
          <p:cNvPr id="3" name="内容占位符 2">
            <a:extLst>
              <a:ext uri="{FF2B5EF4-FFF2-40B4-BE49-F238E27FC236}">
                <a16:creationId xmlns:a16="http://schemas.microsoft.com/office/drawing/2014/main" id="{B5BC7FF3-D33F-4ACC-A80B-CA9451B75787}"/>
              </a:ext>
            </a:extLst>
          </p:cNvPr>
          <p:cNvSpPr>
            <a:spLocks noGrp="1"/>
          </p:cNvSpPr>
          <p:nvPr>
            <p:ph idx="1"/>
          </p:nvPr>
        </p:nvSpPr>
        <p:spPr>
          <a:xfrm>
            <a:off x="1057141" y="2296084"/>
            <a:ext cx="8627772" cy="2610767"/>
          </a:xfrm>
        </p:spPr>
        <p:txBody>
          <a:bodyPr>
            <a:normAutofit/>
          </a:bodyPr>
          <a:lstStyle/>
          <a:p>
            <a:r>
              <a:rPr lang="en-US" altLang="zh-CN" sz="4400" b="1" dirty="0"/>
              <a:t>Apollo</a:t>
            </a:r>
          </a:p>
          <a:p>
            <a:pPr marL="457200" lvl="1" indent="0">
              <a:buNone/>
            </a:pPr>
            <a:endParaRPr lang="en-US" altLang="zh-CN" sz="4400" b="1" dirty="0"/>
          </a:p>
          <a:p>
            <a:r>
              <a:rPr lang="en-US" altLang="zh-CN" sz="4400" b="1" dirty="0"/>
              <a:t>DuerOS</a:t>
            </a:r>
          </a:p>
        </p:txBody>
      </p:sp>
    </p:spTree>
    <p:extLst>
      <p:ext uri="{BB962C8B-B14F-4D97-AF65-F5344CB8AC3E}">
        <p14:creationId xmlns:p14="http://schemas.microsoft.com/office/powerpoint/2010/main" val="281379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024BE11-8DB4-40AE-823D-23B821158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0774" cy="6858000"/>
          </a:xfrm>
          <a:prstGeom prst="rect">
            <a:avLst/>
          </a:prstGeom>
        </p:spPr>
      </p:pic>
    </p:spTree>
    <p:extLst>
      <p:ext uri="{BB962C8B-B14F-4D97-AF65-F5344CB8AC3E}">
        <p14:creationId xmlns:p14="http://schemas.microsoft.com/office/powerpoint/2010/main" val="1883515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13A4C-4F54-4CE4-BE6E-8B42AD63F7CF}"/>
              </a:ext>
            </a:extLst>
          </p:cNvPr>
          <p:cNvSpPr>
            <a:spLocks noGrp="1"/>
          </p:cNvSpPr>
          <p:nvPr>
            <p:ph type="title"/>
          </p:nvPr>
        </p:nvSpPr>
        <p:spPr/>
        <p:txBody>
          <a:bodyPr/>
          <a:lstStyle/>
          <a:p>
            <a:r>
              <a:rPr lang="zh-CN" altLang="en-US" b="1" dirty="0"/>
              <a:t>机器人的人机交互体验重构 </a:t>
            </a:r>
            <a:r>
              <a:rPr lang="en-US" altLang="zh-CN" b="1" dirty="0"/>
              <a:t>—— NIRO</a:t>
            </a:r>
            <a:endParaRPr lang="zh-CN" altLang="en-US" b="1" dirty="0"/>
          </a:p>
        </p:txBody>
      </p:sp>
      <p:sp>
        <p:nvSpPr>
          <p:cNvPr id="3" name="内容占位符 2">
            <a:extLst>
              <a:ext uri="{FF2B5EF4-FFF2-40B4-BE49-F238E27FC236}">
                <a16:creationId xmlns:a16="http://schemas.microsoft.com/office/drawing/2014/main" id="{B5BC7FF3-D33F-4ACC-A80B-CA9451B75787}"/>
              </a:ext>
            </a:extLst>
          </p:cNvPr>
          <p:cNvSpPr>
            <a:spLocks noGrp="1"/>
          </p:cNvSpPr>
          <p:nvPr>
            <p:ph idx="1"/>
          </p:nvPr>
        </p:nvSpPr>
        <p:spPr>
          <a:xfrm>
            <a:off x="1041400" y="1961092"/>
            <a:ext cx="10515600" cy="2904419"/>
          </a:xfrm>
        </p:spPr>
        <p:txBody>
          <a:bodyPr>
            <a:normAutofit/>
          </a:bodyPr>
          <a:lstStyle/>
          <a:p>
            <a:pPr marL="0" indent="0">
              <a:buNone/>
            </a:pPr>
            <a:r>
              <a:rPr lang="zh-CN" altLang="en-US" sz="3200" dirty="0"/>
              <a:t>机器人   主动交流交互模型</a:t>
            </a:r>
            <a:endParaRPr lang="en-US" altLang="zh-CN" sz="3200" dirty="0"/>
          </a:p>
          <a:p>
            <a:endParaRPr lang="en-US" altLang="zh-CN" dirty="0"/>
          </a:p>
          <a:p>
            <a:r>
              <a:rPr lang="zh-CN" altLang="en-US" sz="2400" dirty="0"/>
              <a:t>情境识别</a:t>
            </a:r>
            <a:endParaRPr lang="en-US" altLang="zh-CN" sz="2400" dirty="0"/>
          </a:p>
          <a:p>
            <a:pPr lvl="1"/>
            <a:r>
              <a:rPr lang="zh-CN" altLang="en-US" sz="2000" dirty="0"/>
              <a:t>隐私被侵犯 </a:t>
            </a:r>
            <a:r>
              <a:rPr lang="en-US" altLang="zh-CN" sz="2000" dirty="0"/>
              <a:t>—— </a:t>
            </a:r>
            <a:r>
              <a:rPr lang="zh-CN" altLang="en-US" sz="2000" dirty="0"/>
              <a:t>不适合主动交流</a:t>
            </a:r>
            <a:endParaRPr lang="en-US" altLang="zh-CN" sz="2000" dirty="0"/>
          </a:p>
          <a:p>
            <a:pPr lvl="1"/>
            <a:r>
              <a:rPr lang="zh-CN" altLang="en-US" sz="2000" dirty="0"/>
              <a:t>过分的主动交流是一种干扰</a:t>
            </a:r>
            <a:endParaRPr lang="en-US" altLang="zh-CN" sz="2000" dirty="0"/>
          </a:p>
          <a:p>
            <a:pPr lvl="1"/>
            <a:r>
              <a:rPr lang="zh-CN" altLang="en-US" sz="2000" dirty="0"/>
              <a:t>完全不主动则丧失了他的智能程度和吸引力</a:t>
            </a:r>
            <a:endParaRPr lang="en-US" altLang="zh-CN" sz="1600" dirty="0"/>
          </a:p>
        </p:txBody>
      </p:sp>
      <p:sp>
        <p:nvSpPr>
          <p:cNvPr id="4" name="内容占位符 2">
            <a:extLst>
              <a:ext uri="{FF2B5EF4-FFF2-40B4-BE49-F238E27FC236}">
                <a16:creationId xmlns:a16="http://schemas.microsoft.com/office/drawing/2014/main" id="{E02C9E3F-558D-4BBA-80A5-A4180A77D310}"/>
              </a:ext>
            </a:extLst>
          </p:cNvPr>
          <p:cNvSpPr txBox="1">
            <a:spLocks/>
          </p:cNvSpPr>
          <p:nvPr/>
        </p:nvSpPr>
        <p:spPr>
          <a:xfrm>
            <a:off x="1075267" y="5062410"/>
            <a:ext cx="10515599" cy="8529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t>所以说主动交流必须回答三个问题</a:t>
            </a:r>
            <a:r>
              <a:rPr lang="en-US" altLang="zh-CN" b="1" dirty="0"/>
              <a:t>:</a:t>
            </a:r>
          </a:p>
          <a:p>
            <a:pPr marL="0" indent="0">
              <a:buNone/>
            </a:pPr>
            <a:r>
              <a:rPr lang="zh-CN" altLang="en-US" b="1" dirty="0"/>
              <a:t>在什么场景下，主动到什么程度和用什么方式。</a:t>
            </a:r>
            <a:endParaRPr lang="en-US" altLang="zh-CN" sz="2400" dirty="0"/>
          </a:p>
        </p:txBody>
      </p:sp>
    </p:spTree>
    <p:extLst>
      <p:ext uri="{BB962C8B-B14F-4D97-AF65-F5344CB8AC3E}">
        <p14:creationId xmlns:p14="http://schemas.microsoft.com/office/powerpoint/2010/main" val="148191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0D19035-4DDC-4795-8049-2F36A4E0D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73965" cy="6858000"/>
          </a:xfrm>
          <a:prstGeom prst="rect">
            <a:avLst/>
          </a:prstGeom>
        </p:spPr>
      </p:pic>
    </p:spTree>
    <p:extLst>
      <p:ext uri="{BB962C8B-B14F-4D97-AF65-F5344CB8AC3E}">
        <p14:creationId xmlns:p14="http://schemas.microsoft.com/office/powerpoint/2010/main" val="370605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13AA04-8699-4A4C-8A43-33CCCD142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4613"/>
          </a:xfrm>
          <a:prstGeom prst="rect">
            <a:avLst/>
          </a:prstGeom>
        </p:spPr>
      </p:pic>
    </p:spTree>
    <p:extLst>
      <p:ext uri="{BB962C8B-B14F-4D97-AF65-F5344CB8AC3E}">
        <p14:creationId xmlns:p14="http://schemas.microsoft.com/office/powerpoint/2010/main" val="3821731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CA536-AA14-49A1-AF21-C802E13FE6CD}"/>
              </a:ext>
            </a:extLst>
          </p:cNvPr>
          <p:cNvSpPr>
            <a:spLocks noGrp="1"/>
          </p:cNvSpPr>
          <p:nvPr>
            <p:ph type="title"/>
          </p:nvPr>
        </p:nvSpPr>
        <p:spPr/>
        <p:txBody>
          <a:bodyPr/>
          <a:lstStyle/>
          <a:p>
            <a:r>
              <a:rPr lang="en-US" altLang="zh-CN" b="1" dirty="0"/>
              <a:t>Deep Learning</a:t>
            </a:r>
            <a:endParaRPr lang="zh-CN" altLang="en-US" b="1" dirty="0"/>
          </a:p>
        </p:txBody>
      </p:sp>
      <p:sp>
        <p:nvSpPr>
          <p:cNvPr id="3" name="内容占位符 2">
            <a:extLst>
              <a:ext uri="{FF2B5EF4-FFF2-40B4-BE49-F238E27FC236}">
                <a16:creationId xmlns:a16="http://schemas.microsoft.com/office/drawing/2014/main" id="{08E1E1A0-D149-4310-B435-3F3926E2153F}"/>
              </a:ext>
            </a:extLst>
          </p:cNvPr>
          <p:cNvSpPr>
            <a:spLocks noGrp="1"/>
          </p:cNvSpPr>
          <p:nvPr>
            <p:ph idx="1"/>
          </p:nvPr>
        </p:nvSpPr>
        <p:spPr>
          <a:xfrm>
            <a:off x="838200" y="1825625"/>
            <a:ext cx="10515600" cy="3182793"/>
          </a:xfrm>
        </p:spPr>
        <p:txBody>
          <a:bodyPr/>
          <a:lstStyle/>
          <a:p>
            <a:r>
              <a:rPr lang="zh-CN" altLang="en-US" b="1" dirty="0"/>
              <a:t>人工智能</a:t>
            </a:r>
            <a:endParaRPr lang="en-US" altLang="zh-CN" b="1" dirty="0"/>
          </a:p>
          <a:p>
            <a:pPr marL="0" indent="0">
              <a:buNone/>
            </a:pPr>
            <a:endParaRPr lang="en-US" altLang="zh-CN" b="1" dirty="0"/>
          </a:p>
          <a:p>
            <a:r>
              <a:rPr lang="zh-CN" altLang="en-US" b="1" dirty="0"/>
              <a:t>机器学习</a:t>
            </a:r>
            <a:endParaRPr lang="en-US" altLang="zh-CN" b="1" dirty="0"/>
          </a:p>
          <a:p>
            <a:pPr marL="0" indent="0">
              <a:buNone/>
            </a:pPr>
            <a:endParaRPr lang="en-US" altLang="zh-CN" dirty="0"/>
          </a:p>
          <a:p>
            <a:r>
              <a:rPr lang="zh-CN" altLang="en-US" b="1" dirty="0"/>
              <a:t>深度学习</a:t>
            </a:r>
            <a:endParaRPr lang="en-US" altLang="zh-CN" dirty="0"/>
          </a:p>
          <a:p>
            <a:endParaRPr lang="en-US" altLang="zh-CN" dirty="0"/>
          </a:p>
        </p:txBody>
      </p:sp>
    </p:spTree>
    <p:extLst>
      <p:ext uri="{BB962C8B-B14F-4D97-AF65-F5344CB8AC3E}">
        <p14:creationId xmlns:p14="http://schemas.microsoft.com/office/powerpoint/2010/main" val="142024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CA536-AA14-49A1-AF21-C802E13FE6CD}"/>
              </a:ext>
            </a:extLst>
          </p:cNvPr>
          <p:cNvSpPr>
            <a:spLocks noGrp="1"/>
          </p:cNvSpPr>
          <p:nvPr>
            <p:ph type="title"/>
          </p:nvPr>
        </p:nvSpPr>
        <p:spPr/>
        <p:txBody>
          <a:bodyPr/>
          <a:lstStyle/>
          <a:p>
            <a:r>
              <a:rPr lang="en-US" altLang="zh-CN" b="1" dirty="0"/>
              <a:t>AI</a:t>
            </a:r>
            <a:r>
              <a:rPr lang="zh-CN" altLang="en-US" b="1" dirty="0"/>
              <a:t>预测</a:t>
            </a:r>
          </a:p>
        </p:txBody>
      </p:sp>
      <p:sp>
        <p:nvSpPr>
          <p:cNvPr id="3" name="内容占位符 2">
            <a:extLst>
              <a:ext uri="{FF2B5EF4-FFF2-40B4-BE49-F238E27FC236}">
                <a16:creationId xmlns:a16="http://schemas.microsoft.com/office/drawing/2014/main" id="{08E1E1A0-D149-4310-B435-3F3926E2153F}"/>
              </a:ext>
            </a:extLst>
          </p:cNvPr>
          <p:cNvSpPr>
            <a:spLocks noGrp="1"/>
          </p:cNvSpPr>
          <p:nvPr>
            <p:ph idx="1"/>
          </p:nvPr>
        </p:nvSpPr>
        <p:spPr>
          <a:xfrm>
            <a:off x="838200" y="1825625"/>
            <a:ext cx="10515600" cy="2689931"/>
          </a:xfrm>
        </p:spPr>
        <p:txBody>
          <a:bodyPr>
            <a:normAutofit/>
          </a:bodyPr>
          <a:lstStyle/>
          <a:p>
            <a:r>
              <a:rPr lang="zh-CN" altLang="en-US" b="1" dirty="0"/>
              <a:t>例如： 预测世界杯</a:t>
            </a:r>
            <a:endParaRPr lang="en-US" altLang="zh-CN" b="1" dirty="0"/>
          </a:p>
          <a:p>
            <a:pPr marL="0" indent="0">
              <a:buNone/>
            </a:pPr>
            <a:endParaRPr lang="en-US" altLang="zh-CN" b="1" dirty="0"/>
          </a:p>
          <a:p>
            <a:r>
              <a:rPr lang="en-US" altLang="zh-CN" sz="2400" dirty="0"/>
              <a:t>AI </a:t>
            </a:r>
            <a:r>
              <a:rPr lang="zh-CN" altLang="en-US" sz="2400" dirty="0"/>
              <a:t>预测就是机器按照一定的算法</a:t>
            </a:r>
            <a:endParaRPr lang="en-US" altLang="zh-CN" sz="2400" dirty="0"/>
          </a:p>
          <a:p>
            <a:r>
              <a:rPr lang="zh-CN" altLang="en-US" sz="2400" dirty="0"/>
              <a:t>从数据中自动学习规律</a:t>
            </a:r>
            <a:endParaRPr lang="en-US" altLang="zh-CN" sz="2400" dirty="0"/>
          </a:p>
          <a:p>
            <a:r>
              <a:rPr lang="zh-CN" altLang="en-US" sz="2400" dirty="0"/>
              <a:t>并利用这个规律对未来进行预测</a:t>
            </a:r>
            <a:endParaRPr lang="en-US" altLang="zh-CN" sz="2400" dirty="0"/>
          </a:p>
        </p:txBody>
      </p:sp>
      <p:sp>
        <p:nvSpPr>
          <p:cNvPr id="6" name="内容占位符 2">
            <a:extLst>
              <a:ext uri="{FF2B5EF4-FFF2-40B4-BE49-F238E27FC236}">
                <a16:creationId xmlns:a16="http://schemas.microsoft.com/office/drawing/2014/main" id="{46920478-4464-49A2-915D-2EBA9CC8E974}"/>
              </a:ext>
            </a:extLst>
          </p:cNvPr>
          <p:cNvSpPr txBox="1">
            <a:spLocks/>
          </p:cNvSpPr>
          <p:nvPr/>
        </p:nvSpPr>
        <p:spPr>
          <a:xfrm>
            <a:off x="1165577" y="5130145"/>
            <a:ext cx="2006600" cy="567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逻辑回归</a:t>
            </a:r>
            <a:endParaRPr lang="en-US" altLang="zh-CN" sz="2400" dirty="0"/>
          </a:p>
        </p:txBody>
      </p:sp>
      <p:sp>
        <p:nvSpPr>
          <p:cNvPr id="8" name="内容占位符 2">
            <a:extLst>
              <a:ext uri="{FF2B5EF4-FFF2-40B4-BE49-F238E27FC236}">
                <a16:creationId xmlns:a16="http://schemas.microsoft.com/office/drawing/2014/main" id="{C743E92C-9EB6-4BFD-B698-D70B6D6A4B24}"/>
              </a:ext>
            </a:extLst>
          </p:cNvPr>
          <p:cNvSpPr txBox="1">
            <a:spLocks/>
          </p:cNvSpPr>
          <p:nvPr/>
        </p:nvSpPr>
        <p:spPr>
          <a:xfrm>
            <a:off x="3395132" y="5122006"/>
            <a:ext cx="2384779" cy="74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支持向量机</a:t>
            </a:r>
            <a:endParaRPr lang="en-US" altLang="zh-CN" sz="2400" dirty="0"/>
          </a:p>
        </p:txBody>
      </p:sp>
      <p:sp>
        <p:nvSpPr>
          <p:cNvPr id="9" name="内容占位符 2">
            <a:extLst>
              <a:ext uri="{FF2B5EF4-FFF2-40B4-BE49-F238E27FC236}">
                <a16:creationId xmlns:a16="http://schemas.microsoft.com/office/drawing/2014/main" id="{AD6688B8-EE90-4E9D-B693-851B0FD9E4F4}"/>
              </a:ext>
            </a:extLst>
          </p:cNvPr>
          <p:cNvSpPr txBox="1">
            <a:spLocks/>
          </p:cNvSpPr>
          <p:nvPr/>
        </p:nvSpPr>
        <p:spPr>
          <a:xfrm>
            <a:off x="6002866" y="5122006"/>
            <a:ext cx="2384779" cy="74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随机森林</a:t>
            </a:r>
            <a:endParaRPr lang="en-US" altLang="zh-CN" sz="2400" dirty="0"/>
          </a:p>
        </p:txBody>
      </p:sp>
      <p:sp>
        <p:nvSpPr>
          <p:cNvPr id="10" name="内容占位符 2">
            <a:extLst>
              <a:ext uri="{FF2B5EF4-FFF2-40B4-BE49-F238E27FC236}">
                <a16:creationId xmlns:a16="http://schemas.microsoft.com/office/drawing/2014/main" id="{081BD044-C44B-4977-8874-E35C7C9D2C72}"/>
              </a:ext>
            </a:extLst>
          </p:cNvPr>
          <p:cNvSpPr txBox="1">
            <a:spLocks/>
          </p:cNvSpPr>
          <p:nvPr/>
        </p:nvSpPr>
        <p:spPr>
          <a:xfrm>
            <a:off x="8243710" y="5122006"/>
            <a:ext cx="2384779" cy="74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神经网络</a:t>
            </a:r>
            <a:endParaRPr lang="en-US" altLang="zh-CN" sz="2400" dirty="0"/>
          </a:p>
        </p:txBody>
      </p:sp>
    </p:spTree>
    <p:extLst>
      <p:ext uri="{BB962C8B-B14F-4D97-AF65-F5344CB8AC3E}">
        <p14:creationId xmlns:p14="http://schemas.microsoft.com/office/powerpoint/2010/main" val="308300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p"/>
      <p:bldP spid="8" grpId="0" build="p"/>
      <p:bldP spid="9" grpId="0" build="p"/>
      <p:bldP spid="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32023236943&amp;di=11cbaeb1b42fcef96d12d4da350d7bb5&amp;imgtype=0&amp;src=http%3A%2F%2Fimg.mp.sohu.com%2Fupload%2F20170519%2Fd98660a9ea5546c49e6ee0709f591ad2_th.png">
            <a:extLst>
              <a:ext uri="{FF2B5EF4-FFF2-40B4-BE49-F238E27FC236}">
                <a16:creationId xmlns:a16="http://schemas.microsoft.com/office/drawing/2014/main" id="{2BEDEDB4-F115-47F8-B6BE-26FB6F3A2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17" y="0"/>
            <a:ext cx="1121073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57E145DB-64FF-4E02-8209-C729885D1E44}"/>
              </a:ext>
            </a:extLst>
          </p:cNvPr>
          <p:cNvSpPr/>
          <p:nvPr/>
        </p:nvSpPr>
        <p:spPr>
          <a:xfrm>
            <a:off x="7877907" y="5896708"/>
            <a:ext cx="4103077" cy="79716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1508348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mgsa.baidu.com/timg?image&amp;quality=80&amp;size=b9999_10000&amp;sec=1532023255037&amp;di=35d0f08eea34e0064d8c0d481c236516&amp;imgtype=jpg&amp;src=http%3A%2F%2Fimg1.imgtn.bdimg.com%2Fit%2Fu%3D2540627616%2C1572715166%26fm%3D214%26gp%3D0.jpg">
            <a:extLst>
              <a:ext uri="{FF2B5EF4-FFF2-40B4-BE49-F238E27FC236}">
                <a16:creationId xmlns:a16="http://schemas.microsoft.com/office/drawing/2014/main" id="{2384711E-0000-4910-A5A3-1071593EF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54" y="976746"/>
            <a:ext cx="11944949" cy="4499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093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6CD87-EF43-4773-81F9-8CD698320A80}"/>
              </a:ext>
            </a:extLst>
          </p:cNvPr>
          <p:cNvSpPr>
            <a:spLocks noGrp="1"/>
          </p:cNvSpPr>
          <p:nvPr>
            <p:ph type="title"/>
          </p:nvPr>
        </p:nvSpPr>
        <p:spPr>
          <a:xfrm>
            <a:off x="910936" y="354734"/>
            <a:ext cx="10515600" cy="1325563"/>
          </a:xfrm>
        </p:spPr>
        <p:txBody>
          <a:bodyPr>
            <a:normAutofit/>
          </a:bodyPr>
          <a:lstStyle/>
          <a:p>
            <a:r>
              <a:rPr lang="zh-CN" altLang="en-US" sz="2800" b="1" dirty="0"/>
              <a:t>一个女孩的母亲要给闺女介绍男朋友，有这样的对话：</a:t>
            </a:r>
          </a:p>
        </p:txBody>
      </p:sp>
      <p:sp>
        <p:nvSpPr>
          <p:cNvPr id="3" name="内容占位符 2">
            <a:extLst>
              <a:ext uri="{FF2B5EF4-FFF2-40B4-BE49-F238E27FC236}">
                <a16:creationId xmlns:a16="http://schemas.microsoft.com/office/drawing/2014/main" id="{6C825F73-FE2F-4B64-8F23-C7C0EBAE6955}"/>
              </a:ext>
            </a:extLst>
          </p:cNvPr>
          <p:cNvSpPr>
            <a:spLocks noGrp="1"/>
          </p:cNvSpPr>
          <p:nvPr>
            <p:ph idx="1"/>
          </p:nvPr>
        </p:nvSpPr>
        <p:spPr>
          <a:xfrm>
            <a:off x="1368136" y="1908752"/>
            <a:ext cx="10515600" cy="4351338"/>
          </a:xfrm>
        </p:spPr>
        <p:txBody>
          <a:bodyPr>
            <a:normAutofit/>
          </a:bodyPr>
          <a:lstStyle/>
          <a:p>
            <a:pPr lvl="1"/>
            <a:r>
              <a:rPr lang="zh-CN" altLang="en-US" dirty="0"/>
              <a:t>女儿：多大年纪了？</a:t>
            </a:r>
            <a:endParaRPr lang="en-US" altLang="zh-CN" dirty="0"/>
          </a:p>
          <a:p>
            <a:pPr lvl="1"/>
            <a:r>
              <a:rPr lang="zh-CN" altLang="en-US" dirty="0"/>
              <a:t>母亲：</a:t>
            </a:r>
            <a:r>
              <a:rPr lang="en-US" altLang="zh-CN" dirty="0"/>
              <a:t>26. </a:t>
            </a:r>
          </a:p>
          <a:p>
            <a:pPr lvl="1"/>
            <a:r>
              <a:rPr lang="zh-CN" altLang="en-US" dirty="0"/>
              <a:t>女儿：长得帅不帅呢？</a:t>
            </a:r>
            <a:endParaRPr lang="en-US" altLang="zh-CN" dirty="0"/>
          </a:p>
          <a:p>
            <a:pPr lvl="1"/>
            <a:r>
              <a:rPr lang="zh-CN" altLang="en-US" dirty="0"/>
              <a:t>母亲：挺帅的。 </a:t>
            </a:r>
            <a:endParaRPr lang="en-US" altLang="zh-CN" dirty="0"/>
          </a:p>
          <a:p>
            <a:pPr lvl="1"/>
            <a:r>
              <a:rPr lang="zh-CN" altLang="en-US" dirty="0"/>
              <a:t>女儿：收入如何？ </a:t>
            </a:r>
            <a:endParaRPr lang="en-US" altLang="zh-CN" dirty="0"/>
          </a:p>
          <a:p>
            <a:pPr lvl="1"/>
            <a:r>
              <a:rPr lang="zh-CN" altLang="en-US" dirty="0"/>
              <a:t>母亲：不算很高，中等情况。 </a:t>
            </a:r>
            <a:endParaRPr lang="en-US" altLang="zh-CN" dirty="0"/>
          </a:p>
          <a:p>
            <a:pPr lvl="1"/>
            <a:r>
              <a:rPr lang="zh-CN" altLang="en-US" dirty="0"/>
              <a:t>女儿：是公务员不？ </a:t>
            </a:r>
            <a:endParaRPr lang="en-US" altLang="zh-CN" dirty="0"/>
          </a:p>
          <a:p>
            <a:pPr lvl="1"/>
            <a:r>
              <a:rPr lang="zh-CN" altLang="en-US" dirty="0"/>
              <a:t>母亲：是，在税务局上班呢。 </a:t>
            </a:r>
            <a:endParaRPr lang="en-US" altLang="zh-CN" dirty="0"/>
          </a:p>
          <a:p>
            <a:pPr lvl="1"/>
            <a:r>
              <a:rPr lang="zh-CN" altLang="en-US" dirty="0"/>
              <a:t>女儿：那好，我和他约个时间见见吧。</a:t>
            </a:r>
            <a:endParaRPr lang="en-US" altLang="zh-CN" dirty="0"/>
          </a:p>
        </p:txBody>
      </p:sp>
    </p:spTree>
    <p:extLst>
      <p:ext uri="{BB962C8B-B14F-4D97-AF65-F5344CB8AC3E}">
        <p14:creationId xmlns:p14="http://schemas.microsoft.com/office/powerpoint/2010/main" val="155374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7xkmkg.com1.z0.glb.clouddn.com/081.png">
            <a:extLst>
              <a:ext uri="{FF2B5EF4-FFF2-40B4-BE49-F238E27FC236}">
                <a16:creationId xmlns:a16="http://schemas.microsoft.com/office/drawing/2014/main" id="{2FC54A05-70E3-4F4E-A7EC-03A8E2272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9167" y="492675"/>
            <a:ext cx="5661989" cy="563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19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C3EA66-AF0E-4346-B9C3-F5103CC68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0601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å³ç­æ ç¤ºä¾å¾2">
            <a:extLst>
              <a:ext uri="{FF2B5EF4-FFF2-40B4-BE49-F238E27FC236}">
                <a16:creationId xmlns:a16="http://schemas.microsoft.com/office/drawing/2014/main" id="{13C7FC52-8020-4A22-A3CE-8862DB0D6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438" y="383822"/>
            <a:ext cx="8378779" cy="580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574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57969-13DE-49FC-9963-8EB0878D1F02}"/>
              </a:ext>
            </a:extLst>
          </p:cNvPr>
          <p:cNvSpPr>
            <a:spLocks noGrp="1"/>
          </p:cNvSpPr>
          <p:nvPr>
            <p:ph type="title"/>
          </p:nvPr>
        </p:nvSpPr>
        <p:spPr/>
        <p:txBody>
          <a:bodyPr>
            <a:normAutofit/>
          </a:bodyPr>
          <a:lstStyle/>
          <a:p>
            <a:r>
              <a:rPr lang="zh-CN" altLang="en-US" b="1" dirty="0"/>
              <a:t>决策树</a:t>
            </a:r>
          </a:p>
        </p:txBody>
      </p:sp>
      <p:sp>
        <p:nvSpPr>
          <p:cNvPr id="3" name="内容占位符 2">
            <a:extLst>
              <a:ext uri="{FF2B5EF4-FFF2-40B4-BE49-F238E27FC236}">
                <a16:creationId xmlns:a16="http://schemas.microsoft.com/office/drawing/2014/main" id="{9582C37A-4056-4FB8-9F6B-534F2564E649}"/>
              </a:ext>
            </a:extLst>
          </p:cNvPr>
          <p:cNvSpPr>
            <a:spLocks noGrp="1"/>
          </p:cNvSpPr>
          <p:nvPr>
            <p:ph idx="1"/>
          </p:nvPr>
        </p:nvSpPr>
        <p:spPr>
          <a:xfrm>
            <a:off x="951089" y="1520825"/>
            <a:ext cx="10515600" cy="4351338"/>
          </a:xfrm>
        </p:spPr>
        <p:txBody>
          <a:bodyPr>
            <a:normAutofit/>
          </a:bodyPr>
          <a:lstStyle/>
          <a:p>
            <a:pPr marL="0" indent="0">
              <a:buNone/>
            </a:pPr>
            <a:endParaRPr lang="en-US" altLang="zh-CN" dirty="0"/>
          </a:p>
          <a:p>
            <a:r>
              <a:rPr lang="zh-CN" altLang="en-US" dirty="0"/>
              <a:t>一种树形结构</a:t>
            </a:r>
            <a:endParaRPr lang="en-US" altLang="zh-CN" dirty="0"/>
          </a:p>
          <a:p>
            <a:pPr marL="0" indent="0">
              <a:buNone/>
            </a:pPr>
            <a:endParaRPr lang="en-US" altLang="zh-CN" dirty="0"/>
          </a:p>
          <a:p>
            <a:r>
              <a:rPr lang="zh-CN" altLang="en-US" dirty="0"/>
              <a:t>每一个内部节点表示在一个特征（属性）上的测试</a:t>
            </a:r>
            <a:endParaRPr lang="en-US" altLang="zh-CN" dirty="0"/>
          </a:p>
          <a:p>
            <a:endParaRPr lang="en-US" altLang="zh-CN" dirty="0"/>
          </a:p>
          <a:p>
            <a:r>
              <a:rPr lang="zh-CN" altLang="en-US" dirty="0"/>
              <a:t>每个分支代表一个测试输出，每个叶子节点代表一种类别。 </a:t>
            </a:r>
            <a:endParaRPr lang="en-US" altLang="zh-CN" dirty="0"/>
          </a:p>
        </p:txBody>
      </p:sp>
      <p:sp>
        <p:nvSpPr>
          <p:cNvPr id="5" name="内容占位符 2">
            <a:extLst>
              <a:ext uri="{FF2B5EF4-FFF2-40B4-BE49-F238E27FC236}">
                <a16:creationId xmlns:a16="http://schemas.microsoft.com/office/drawing/2014/main" id="{2E8D2A02-9B7B-4836-ABB7-4FBEA9C4E247}"/>
              </a:ext>
            </a:extLst>
          </p:cNvPr>
          <p:cNvSpPr txBox="1">
            <a:spLocks/>
          </p:cNvSpPr>
          <p:nvPr/>
        </p:nvSpPr>
        <p:spPr>
          <a:xfrm>
            <a:off x="1165576" y="5130145"/>
            <a:ext cx="9604023" cy="1362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决策树的生成算法</a:t>
            </a:r>
            <a:r>
              <a:rPr lang="en-US" altLang="zh-CN" b="1" dirty="0"/>
              <a:t>--ID3</a:t>
            </a:r>
            <a:r>
              <a:rPr lang="zh-CN" altLang="en-US" b="1" dirty="0"/>
              <a:t>、</a:t>
            </a:r>
            <a:r>
              <a:rPr lang="en-US" altLang="zh-CN" b="1" dirty="0"/>
              <a:t>C4.5</a:t>
            </a:r>
            <a:r>
              <a:rPr lang="zh-CN" altLang="en-US" b="1" dirty="0"/>
              <a:t>、</a:t>
            </a:r>
            <a:r>
              <a:rPr lang="en-US" altLang="zh-CN" b="1" dirty="0"/>
              <a:t>CART</a:t>
            </a:r>
          </a:p>
          <a:p>
            <a:r>
              <a:rPr lang="en-US" altLang="zh-CN" dirty="0"/>
              <a:t>Bagging</a:t>
            </a:r>
            <a:r>
              <a:rPr lang="zh-CN" altLang="en-US" dirty="0"/>
              <a:t>方法</a:t>
            </a:r>
          </a:p>
          <a:p>
            <a:endParaRPr lang="en-US" altLang="zh-CN" sz="2400" dirty="0"/>
          </a:p>
        </p:txBody>
      </p:sp>
    </p:spTree>
    <p:extLst>
      <p:ext uri="{BB962C8B-B14F-4D97-AF65-F5344CB8AC3E}">
        <p14:creationId xmlns:p14="http://schemas.microsoft.com/office/powerpoint/2010/main" val="207467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57969-13DE-49FC-9963-8EB0878D1F02}"/>
              </a:ext>
            </a:extLst>
          </p:cNvPr>
          <p:cNvSpPr>
            <a:spLocks noGrp="1"/>
          </p:cNvSpPr>
          <p:nvPr>
            <p:ph type="title"/>
          </p:nvPr>
        </p:nvSpPr>
        <p:spPr/>
        <p:txBody>
          <a:bodyPr>
            <a:normAutofit/>
          </a:bodyPr>
          <a:lstStyle/>
          <a:p>
            <a:r>
              <a:rPr lang="zh-CN" altLang="en-US" b="1" dirty="0"/>
              <a:t>随机森林</a:t>
            </a:r>
            <a:r>
              <a:rPr lang="en-US" altLang="zh-CN" b="1" dirty="0"/>
              <a:t>(Random Forest)</a:t>
            </a:r>
            <a:endParaRPr lang="zh-CN" altLang="en-US" b="1" dirty="0"/>
          </a:p>
        </p:txBody>
      </p:sp>
      <p:sp>
        <p:nvSpPr>
          <p:cNvPr id="3" name="内容占位符 2">
            <a:extLst>
              <a:ext uri="{FF2B5EF4-FFF2-40B4-BE49-F238E27FC236}">
                <a16:creationId xmlns:a16="http://schemas.microsoft.com/office/drawing/2014/main" id="{9582C37A-4056-4FB8-9F6B-534F2564E649}"/>
              </a:ext>
            </a:extLst>
          </p:cNvPr>
          <p:cNvSpPr>
            <a:spLocks noGrp="1"/>
          </p:cNvSpPr>
          <p:nvPr>
            <p:ph idx="1"/>
          </p:nvPr>
        </p:nvSpPr>
        <p:spPr>
          <a:xfrm>
            <a:off x="951089" y="1520824"/>
            <a:ext cx="10515600" cy="5105753"/>
          </a:xfrm>
        </p:spPr>
        <p:txBody>
          <a:bodyPr>
            <a:normAutofit/>
          </a:bodyPr>
          <a:lstStyle/>
          <a:p>
            <a:pPr marL="0" indent="0">
              <a:buNone/>
            </a:pPr>
            <a:endParaRPr lang="en-US" altLang="zh-CN" sz="2400" dirty="0"/>
          </a:p>
          <a:p>
            <a:r>
              <a:rPr lang="zh-CN" altLang="en-US" sz="2400" dirty="0"/>
              <a:t>一种树形结构从样本集合中使用</a:t>
            </a:r>
            <a:r>
              <a:rPr lang="en-US" altLang="zh-CN" sz="2400" dirty="0" err="1"/>
              <a:t>Boostrap</a:t>
            </a:r>
            <a:r>
              <a:rPr lang="zh-CN" altLang="en-US" sz="2400" dirty="0"/>
              <a:t>采样选出</a:t>
            </a:r>
            <a:r>
              <a:rPr lang="en-US" altLang="zh-CN" sz="2400" dirty="0"/>
              <a:t>n</a:t>
            </a:r>
            <a:r>
              <a:rPr lang="zh-CN" altLang="en-US" sz="2400" dirty="0"/>
              <a:t>个样本；</a:t>
            </a:r>
            <a:endParaRPr lang="en-US" altLang="zh-CN" sz="2400" dirty="0"/>
          </a:p>
          <a:p>
            <a:endParaRPr lang="zh-CN" altLang="en-US" sz="2400" dirty="0"/>
          </a:p>
          <a:p>
            <a:r>
              <a:rPr lang="zh-CN" altLang="en-US" sz="2400" dirty="0"/>
              <a:t>从所有特征（属性）中随机选择</a:t>
            </a:r>
            <a:r>
              <a:rPr lang="en-US" altLang="zh-CN" sz="2400" dirty="0"/>
              <a:t>k</a:t>
            </a:r>
            <a:r>
              <a:rPr lang="zh-CN" altLang="en-US" sz="2400" dirty="0"/>
              <a:t>个特征（属性），选择最佳分类特征（属性）作为节点建立</a:t>
            </a:r>
            <a:r>
              <a:rPr lang="en-US" altLang="zh-CN" sz="2400" dirty="0"/>
              <a:t>CART</a:t>
            </a:r>
            <a:r>
              <a:rPr lang="zh-CN" altLang="en-US" sz="2400" dirty="0"/>
              <a:t>决策树</a:t>
            </a:r>
            <a:r>
              <a:rPr lang="en-US" altLang="zh-CN" sz="2400" dirty="0"/>
              <a:t>(</a:t>
            </a:r>
            <a:r>
              <a:rPr lang="zh-CN" altLang="en-US" sz="2400" dirty="0"/>
              <a:t>也可以是</a:t>
            </a:r>
            <a:r>
              <a:rPr lang="en-US" altLang="zh-CN" sz="2400" dirty="0"/>
              <a:t>ID3</a:t>
            </a:r>
            <a:r>
              <a:rPr lang="zh-CN" altLang="en-US" sz="2400" dirty="0"/>
              <a:t>、</a:t>
            </a:r>
            <a:r>
              <a:rPr lang="en-US" altLang="zh-CN" sz="2400" dirty="0"/>
              <a:t>C4.5)</a:t>
            </a:r>
            <a:r>
              <a:rPr lang="zh-CN" altLang="en-US" sz="2400" dirty="0"/>
              <a:t>；</a:t>
            </a:r>
            <a:endParaRPr lang="en-US" altLang="zh-CN" sz="2400" dirty="0"/>
          </a:p>
          <a:p>
            <a:endParaRPr lang="zh-CN" altLang="en-US" sz="2400" dirty="0"/>
          </a:p>
          <a:p>
            <a:r>
              <a:rPr lang="zh-CN" altLang="en-US" sz="2400" dirty="0"/>
              <a:t>重复上面两步骤 </a:t>
            </a:r>
            <a:r>
              <a:rPr lang="en-US" altLang="zh-CN" sz="2400" dirty="0"/>
              <a:t>m</a:t>
            </a:r>
            <a:r>
              <a:rPr lang="zh-CN" altLang="en-US" sz="2400" dirty="0"/>
              <a:t>次，即建立了</a:t>
            </a:r>
            <a:r>
              <a:rPr lang="en-US" altLang="zh-CN" sz="2400" dirty="0"/>
              <a:t>m</a:t>
            </a:r>
            <a:r>
              <a:rPr lang="zh-CN" altLang="en-US" sz="2400" dirty="0"/>
              <a:t>棵</a:t>
            </a:r>
            <a:r>
              <a:rPr lang="en-US" altLang="zh-CN" sz="2400" dirty="0"/>
              <a:t>CART</a:t>
            </a:r>
            <a:r>
              <a:rPr lang="zh-CN" altLang="en-US" sz="2400" dirty="0"/>
              <a:t>决策树；</a:t>
            </a:r>
            <a:endParaRPr lang="en-US" altLang="zh-CN" sz="2400" dirty="0"/>
          </a:p>
          <a:p>
            <a:endParaRPr lang="zh-CN" altLang="en-US" sz="2400" dirty="0"/>
          </a:p>
          <a:p>
            <a:r>
              <a:rPr lang="zh-CN" altLang="en-US" sz="2400" dirty="0"/>
              <a:t>这</a:t>
            </a:r>
            <a:r>
              <a:rPr lang="en-US" altLang="zh-CN" sz="2400" dirty="0"/>
              <a:t>m</a:t>
            </a:r>
            <a:r>
              <a:rPr lang="zh-CN" altLang="en-US" sz="2400" dirty="0"/>
              <a:t>个</a:t>
            </a:r>
            <a:r>
              <a:rPr lang="en-US" altLang="zh-CN" sz="2400" dirty="0"/>
              <a:t>CART</a:t>
            </a:r>
            <a:r>
              <a:rPr lang="zh-CN" altLang="en-US" sz="2400" dirty="0"/>
              <a:t>形成随机森林，通过投票表决结果，决定数据属于哪一类。</a:t>
            </a:r>
            <a:endParaRPr lang="en-US" altLang="zh-CN" sz="2400" dirty="0"/>
          </a:p>
          <a:p>
            <a:r>
              <a:rPr lang="zh-CN" altLang="en-US" sz="2400" dirty="0"/>
              <a:t>一种类别。 </a:t>
            </a:r>
            <a:endParaRPr lang="en-US" altLang="zh-CN" sz="2400" dirty="0"/>
          </a:p>
        </p:txBody>
      </p:sp>
    </p:spTree>
    <p:extLst>
      <p:ext uri="{BB962C8B-B14F-4D97-AF65-F5344CB8AC3E}">
        <p14:creationId xmlns:p14="http://schemas.microsoft.com/office/powerpoint/2010/main" val="12905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CA536-AA14-49A1-AF21-C802E13FE6CD}"/>
              </a:ext>
            </a:extLst>
          </p:cNvPr>
          <p:cNvSpPr>
            <a:spLocks noGrp="1"/>
          </p:cNvSpPr>
          <p:nvPr>
            <p:ph type="title"/>
          </p:nvPr>
        </p:nvSpPr>
        <p:spPr/>
        <p:txBody>
          <a:bodyPr/>
          <a:lstStyle/>
          <a:p>
            <a:r>
              <a:rPr lang="zh-CN" altLang="en-US" b="1" dirty="0"/>
              <a:t>机器学习</a:t>
            </a:r>
          </a:p>
        </p:txBody>
      </p:sp>
      <p:sp>
        <p:nvSpPr>
          <p:cNvPr id="3" name="内容占位符 2">
            <a:extLst>
              <a:ext uri="{FF2B5EF4-FFF2-40B4-BE49-F238E27FC236}">
                <a16:creationId xmlns:a16="http://schemas.microsoft.com/office/drawing/2014/main" id="{08E1E1A0-D149-4310-B435-3F3926E2153F}"/>
              </a:ext>
            </a:extLst>
          </p:cNvPr>
          <p:cNvSpPr>
            <a:spLocks noGrp="1"/>
          </p:cNvSpPr>
          <p:nvPr>
            <p:ph idx="1"/>
          </p:nvPr>
        </p:nvSpPr>
        <p:spPr/>
        <p:txBody>
          <a:bodyPr>
            <a:normAutofit/>
          </a:bodyPr>
          <a:lstStyle/>
          <a:p>
            <a:r>
              <a:rPr lang="zh-CN" altLang="en-US" b="1" dirty="0"/>
              <a:t>基础： 概率论和统计学</a:t>
            </a:r>
            <a:endParaRPr lang="en-US" altLang="zh-CN" b="1" dirty="0"/>
          </a:p>
          <a:p>
            <a:pPr marL="0" indent="0">
              <a:buNone/>
            </a:pPr>
            <a:endParaRPr lang="en-US" altLang="zh-CN" b="1" dirty="0"/>
          </a:p>
          <a:p>
            <a:r>
              <a:rPr lang="zh-CN" altLang="en-US" dirty="0"/>
              <a:t>在不直接针对问题进行编程的情况下，赋予计算机学习能力的一个研究领域。</a:t>
            </a:r>
            <a:endParaRPr lang="en-US" altLang="zh-CN" b="1" dirty="0"/>
          </a:p>
          <a:p>
            <a:pPr marL="0" indent="0">
              <a:buNone/>
            </a:pPr>
            <a:endParaRPr lang="en-US" altLang="zh-CN" dirty="0"/>
          </a:p>
          <a:p>
            <a:r>
              <a:rPr lang="zh-CN" altLang="en-US" dirty="0"/>
              <a:t>对于某类任务</a:t>
            </a:r>
            <a:r>
              <a:rPr lang="en-US" altLang="zh-CN" dirty="0"/>
              <a:t>T</a:t>
            </a:r>
            <a:r>
              <a:rPr lang="zh-CN" altLang="en-US" dirty="0"/>
              <a:t>和性能度量</a:t>
            </a:r>
            <a:r>
              <a:rPr lang="en-US" altLang="zh-CN" dirty="0"/>
              <a:t>P</a:t>
            </a:r>
            <a:r>
              <a:rPr lang="zh-CN" altLang="en-US" dirty="0"/>
              <a:t>，如果一个计算机程序在</a:t>
            </a:r>
            <a:r>
              <a:rPr lang="en-US" altLang="zh-CN" dirty="0"/>
              <a:t>T</a:t>
            </a:r>
            <a:r>
              <a:rPr lang="zh-CN" altLang="en-US" dirty="0"/>
              <a:t>上以</a:t>
            </a:r>
            <a:r>
              <a:rPr lang="en-US" altLang="zh-CN" dirty="0"/>
              <a:t>P</a:t>
            </a:r>
            <a:r>
              <a:rPr lang="zh-CN" altLang="en-US" dirty="0"/>
              <a:t>衡量的性能随着经验</a:t>
            </a:r>
            <a:r>
              <a:rPr lang="en-US" altLang="zh-CN" dirty="0"/>
              <a:t>E</a:t>
            </a:r>
            <a:r>
              <a:rPr lang="zh-CN" altLang="en-US" dirty="0"/>
              <a:t>而自我完善，那么我们称这个计算机程序在从经验</a:t>
            </a:r>
            <a:r>
              <a:rPr lang="en-US" altLang="zh-CN" dirty="0"/>
              <a:t>E</a:t>
            </a:r>
            <a:r>
              <a:rPr lang="zh-CN" altLang="en-US" dirty="0"/>
              <a:t>学习</a:t>
            </a:r>
            <a:endParaRPr lang="en-US" altLang="zh-CN" dirty="0"/>
          </a:p>
        </p:txBody>
      </p:sp>
    </p:spTree>
    <p:extLst>
      <p:ext uri="{BB962C8B-B14F-4D97-AF65-F5344CB8AC3E}">
        <p14:creationId xmlns:p14="http://schemas.microsoft.com/office/powerpoint/2010/main" val="267698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327BC-8913-4640-9E36-7A950A5CAFCE}"/>
              </a:ext>
            </a:extLst>
          </p:cNvPr>
          <p:cNvSpPr>
            <a:spLocks noGrp="1"/>
          </p:cNvSpPr>
          <p:nvPr>
            <p:ph type="title"/>
          </p:nvPr>
        </p:nvSpPr>
        <p:spPr/>
        <p:txBody>
          <a:bodyPr/>
          <a:lstStyle/>
          <a:p>
            <a:r>
              <a:rPr lang="zh-CN" altLang="en-US" dirty="0"/>
              <a:t>机器学习 应用流程</a:t>
            </a:r>
          </a:p>
        </p:txBody>
      </p:sp>
      <p:sp>
        <p:nvSpPr>
          <p:cNvPr id="8" name="矩形 7">
            <a:extLst>
              <a:ext uri="{FF2B5EF4-FFF2-40B4-BE49-F238E27FC236}">
                <a16:creationId xmlns:a16="http://schemas.microsoft.com/office/drawing/2014/main" id="{72DA5C10-30FD-4E57-8DD8-680817326E07}"/>
              </a:ext>
            </a:extLst>
          </p:cNvPr>
          <p:cNvSpPr/>
          <p:nvPr/>
        </p:nvSpPr>
        <p:spPr>
          <a:xfrm>
            <a:off x="4211782" y="1967346"/>
            <a:ext cx="3768436" cy="9975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800" b="1" dirty="0"/>
              <a:t>点击率预估模型 </a:t>
            </a:r>
            <a:r>
              <a:rPr lang="en-US" altLang="zh-CN" sz="2800" b="1" dirty="0"/>
              <a:t>T</a:t>
            </a:r>
            <a:endParaRPr lang="zh-CN" altLang="en-US" sz="2800" b="1" dirty="0"/>
          </a:p>
        </p:txBody>
      </p:sp>
      <p:sp>
        <p:nvSpPr>
          <p:cNvPr id="9" name="矩形 8">
            <a:extLst>
              <a:ext uri="{FF2B5EF4-FFF2-40B4-BE49-F238E27FC236}">
                <a16:creationId xmlns:a16="http://schemas.microsoft.com/office/drawing/2014/main" id="{334B4BA8-780F-4C14-93EE-69BFAA38EF85}"/>
              </a:ext>
            </a:extLst>
          </p:cNvPr>
          <p:cNvSpPr/>
          <p:nvPr/>
        </p:nvSpPr>
        <p:spPr>
          <a:xfrm>
            <a:off x="1332347" y="3713018"/>
            <a:ext cx="1803401" cy="61883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dk1"/>
                </a:solidFill>
              </a:rPr>
              <a:t>样本获取 </a:t>
            </a:r>
            <a:r>
              <a:rPr lang="en-US" altLang="zh-CN" sz="2400" b="1" dirty="0">
                <a:solidFill>
                  <a:schemeClr val="dk1"/>
                </a:solidFill>
              </a:rPr>
              <a:t>E</a:t>
            </a:r>
            <a:endParaRPr lang="zh-CN" altLang="en-US" sz="2400" b="1" dirty="0">
              <a:solidFill>
                <a:schemeClr val="dk1"/>
              </a:solidFill>
            </a:endParaRPr>
          </a:p>
        </p:txBody>
      </p:sp>
      <p:sp>
        <p:nvSpPr>
          <p:cNvPr id="10" name="矩形 9">
            <a:extLst>
              <a:ext uri="{FF2B5EF4-FFF2-40B4-BE49-F238E27FC236}">
                <a16:creationId xmlns:a16="http://schemas.microsoft.com/office/drawing/2014/main" id="{E14D2638-276C-408A-AC0A-0F8E02C4D1D0}"/>
              </a:ext>
            </a:extLst>
          </p:cNvPr>
          <p:cNvSpPr/>
          <p:nvPr/>
        </p:nvSpPr>
        <p:spPr>
          <a:xfrm>
            <a:off x="3950856" y="3713018"/>
            <a:ext cx="1803402" cy="61883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t>特征抽取</a:t>
            </a:r>
            <a:endParaRPr lang="zh-CN" altLang="en-US" sz="2400" b="1" dirty="0">
              <a:solidFill>
                <a:schemeClr val="dk1"/>
              </a:solidFill>
            </a:endParaRPr>
          </a:p>
        </p:txBody>
      </p:sp>
      <p:sp>
        <p:nvSpPr>
          <p:cNvPr id="11" name="矩形 10">
            <a:extLst>
              <a:ext uri="{FF2B5EF4-FFF2-40B4-BE49-F238E27FC236}">
                <a16:creationId xmlns:a16="http://schemas.microsoft.com/office/drawing/2014/main" id="{B3971EDB-AB81-4760-A976-6427100BF519}"/>
              </a:ext>
            </a:extLst>
          </p:cNvPr>
          <p:cNvSpPr/>
          <p:nvPr/>
        </p:nvSpPr>
        <p:spPr>
          <a:xfrm>
            <a:off x="6569366" y="3713018"/>
            <a:ext cx="1498600" cy="61883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t>模型训练</a:t>
            </a:r>
            <a:endParaRPr lang="zh-CN" altLang="en-US" sz="2400" b="1" dirty="0">
              <a:solidFill>
                <a:schemeClr val="dk1"/>
              </a:solidFill>
            </a:endParaRPr>
          </a:p>
        </p:txBody>
      </p:sp>
      <p:sp>
        <p:nvSpPr>
          <p:cNvPr id="12" name="矩形 11">
            <a:extLst>
              <a:ext uri="{FF2B5EF4-FFF2-40B4-BE49-F238E27FC236}">
                <a16:creationId xmlns:a16="http://schemas.microsoft.com/office/drawing/2014/main" id="{0D8A8C2F-6C5B-469D-91AF-F13134C80FE1}"/>
              </a:ext>
            </a:extLst>
          </p:cNvPr>
          <p:cNvSpPr/>
          <p:nvPr/>
        </p:nvSpPr>
        <p:spPr>
          <a:xfrm>
            <a:off x="8883074" y="3713018"/>
            <a:ext cx="1759528" cy="61883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t>模型评估 </a:t>
            </a:r>
            <a:r>
              <a:rPr lang="en-US" altLang="zh-CN" sz="2400" b="1" dirty="0"/>
              <a:t>P</a:t>
            </a:r>
            <a:endParaRPr lang="zh-CN" altLang="en-US" sz="2400" b="1" dirty="0">
              <a:solidFill>
                <a:schemeClr val="dk1"/>
              </a:solidFill>
            </a:endParaRPr>
          </a:p>
        </p:txBody>
      </p:sp>
      <p:sp>
        <p:nvSpPr>
          <p:cNvPr id="13" name="矩形 12">
            <a:extLst>
              <a:ext uri="{FF2B5EF4-FFF2-40B4-BE49-F238E27FC236}">
                <a16:creationId xmlns:a16="http://schemas.microsoft.com/office/drawing/2014/main" id="{C49130DA-8FBC-4DEF-892C-0F7A7DA8C632}"/>
              </a:ext>
            </a:extLst>
          </p:cNvPr>
          <p:cNvSpPr/>
          <p:nvPr/>
        </p:nvSpPr>
        <p:spPr>
          <a:xfrm>
            <a:off x="5380182" y="5412508"/>
            <a:ext cx="1759528" cy="618836"/>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t>线上预测</a:t>
            </a:r>
            <a:endParaRPr lang="zh-CN" altLang="en-US" sz="2400" b="1" dirty="0">
              <a:solidFill>
                <a:schemeClr val="dk1"/>
              </a:solidFill>
            </a:endParaRPr>
          </a:p>
        </p:txBody>
      </p:sp>
      <p:cxnSp>
        <p:nvCxnSpPr>
          <p:cNvPr id="15" name="直接箭头连接符 14">
            <a:extLst>
              <a:ext uri="{FF2B5EF4-FFF2-40B4-BE49-F238E27FC236}">
                <a16:creationId xmlns:a16="http://schemas.microsoft.com/office/drawing/2014/main" id="{425F5377-3B0B-461C-98F4-28375DF0C9F3}"/>
              </a:ext>
            </a:extLst>
          </p:cNvPr>
          <p:cNvCxnSpPr>
            <a:cxnSpLocks/>
            <a:stCxn id="9" idx="3"/>
            <a:endCxn id="10" idx="1"/>
          </p:cNvCxnSpPr>
          <p:nvPr/>
        </p:nvCxnSpPr>
        <p:spPr>
          <a:xfrm>
            <a:off x="3135748" y="4022436"/>
            <a:ext cx="815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86E7C774-1EAB-49F0-A43C-BD990E401ABE}"/>
              </a:ext>
            </a:extLst>
          </p:cNvPr>
          <p:cNvCxnSpPr>
            <a:cxnSpLocks/>
          </p:cNvCxnSpPr>
          <p:nvPr/>
        </p:nvCxnSpPr>
        <p:spPr>
          <a:xfrm>
            <a:off x="5754258" y="4022436"/>
            <a:ext cx="815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1BFAD0D4-F31D-4B1A-BD84-73462D443B84}"/>
              </a:ext>
            </a:extLst>
          </p:cNvPr>
          <p:cNvCxnSpPr>
            <a:cxnSpLocks/>
          </p:cNvCxnSpPr>
          <p:nvPr/>
        </p:nvCxnSpPr>
        <p:spPr>
          <a:xfrm>
            <a:off x="8067966" y="4022436"/>
            <a:ext cx="8151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连接符: 肘形 19">
            <a:extLst>
              <a:ext uri="{FF2B5EF4-FFF2-40B4-BE49-F238E27FC236}">
                <a16:creationId xmlns:a16="http://schemas.microsoft.com/office/drawing/2014/main" id="{14AFFF5C-86C1-4AB9-8B5A-E7CE81306115}"/>
              </a:ext>
            </a:extLst>
          </p:cNvPr>
          <p:cNvCxnSpPr>
            <a:cxnSpLocks/>
            <a:stCxn id="12" idx="2"/>
            <a:endCxn id="13" idx="0"/>
          </p:cNvCxnSpPr>
          <p:nvPr/>
        </p:nvCxnSpPr>
        <p:spPr>
          <a:xfrm rot="5400000">
            <a:off x="7471065" y="3120735"/>
            <a:ext cx="1080654" cy="350289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375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mages0.cnblogs.com/blog/662741/201411/011541355814234.png">
            <a:extLst>
              <a:ext uri="{FF2B5EF4-FFF2-40B4-BE49-F238E27FC236}">
                <a16:creationId xmlns:a16="http://schemas.microsoft.com/office/drawing/2014/main" id="{F7F087C3-489A-4EC2-A6D0-4BC5A5359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510" y="559896"/>
            <a:ext cx="9510980" cy="503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943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timgsa.baidu.com/timg?image&amp;quality=80&amp;size=b9999_10000&amp;sec=1532035498997&amp;di=bc235134200afcfd813028432414bf3d&amp;imgtype=0&amp;src=http%3A%2F%2Fwww.huanqiujiemi.com%2Fcontent%2Fuploadfile%2F201609%2F4940954822171358351.jpg">
            <a:extLst>
              <a:ext uri="{FF2B5EF4-FFF2-40B4-BE49-F238E27FC236}">
                <a16:creationId xmlns:a16="http://schemas.microsoft.com/office/drawing/2014/main" id="{EE61B43A-1A9E-42AC-AC7E-054484054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014" y="895752"/>
            <a:ext cx="10169972" cy="5066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002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timgsa.baidu.com/timg?image&amp;quality=80&amp;size=b10000_10000&amp;sec=1532025427&amp;di=40f06267ac0d668ab67b70f46175ebcc&amp;src=http://static.open-open.com/lib/uploadImg/20170907/20170907172602_811.png">
            <a:extLst>
              <a:ext uri="{FF2B5EF4-FFF2-40B4-BE49-F238E27FC236}">
                <a16:creationId xmlns:a16="http://schemas.microsoft.com/office/drawing/2014/main" id="{4811EB2F-8075-4BE2-84C1-9DEEB4C70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972" y="475512"/>
            <a:ext cx="9904055" cy="551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513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4FED1-2CDE-4040-80C8-D4E4FC16004F}"/>
              </a:ext>
            </a:extLst>
          </p:cNvPr>
          <p:cNvSpPr>
            <a:spLocks noGrp="1"/>
          </p:cNvSpPr>
          <p:nvPr>
            <p:ph type="title"/>
          </p:nvPr>
        </p:nvSpPr>
        <p:spPr/>
        <p:txBody>
          <a:bodyPr>
            <a:normAutofit/>
          </a:bodyPr>
          <a:lstStyle/>
          <a:p>
            <a:r>
              <a:rPr lang="en-US" altLang="zh-CN" sz="3200" b="1" dirty="0"/>
              <a:t>AI</a:t>
            </a:r>
            <a:r>
              <a:rPr lang="zh-CN" altLang="en-US" sz="3200" b="1" dirty="0"/>
              <a:t>和游戏</a:t>
            </a:r>
          </a:p>
        </p:txBody>
      </p:sp>
      <p:sp>
        <p:nvSpPr>
          <p:cNvPr id="3" name="内容占位符 2">
            <a:extLst>
              <a:ext uri="{FF2B5EF4-FFF2-40B4-BE49-F238E27FC236}">
                <a16:creationId xmlns:a16="http://schemas.microsoft.com/office/drawing/2014/main" id="{CF68C9DE-74ED-4A6A-B588-566AA0F9D472}"/>
              </a:ext>
            </a:extLst>
          </p:cNvPr>
          <p:cNvSpPr>
            <a:spLocks noGrp="1"/>
          </p:cNvSpPr>
          <p:nvPr>
            <p:ph idx="1"/>
          </p:nvPr>
        </p:nvSpPr>
        <p:spPr/>
        <p:txBody>
          <a:bodyPr>
            <a:normAutofit/>
          </a:bodyPr>
          <a:lstStyle/>
          <a:p>
            <a:r>
              <a:rPr lang="zh-CN" altLang="en-US" dirty="0"/>
              <a:t>线下的生活</a:t>
            </a:r>
            <a:endParaRPr lang="en-US" altLang="zh-CN" dirty="0"/>
          </a:p>
          <a:p>
            <a:r>
              <a:rPr lang="zh-CN" altLang="en-US" dirty="0"/>
              <a:t>节奏太慢</a:t>
            </a:r>
            <a:endParaRPr lang="en-US" altLang="zh-CN" dirty="0"/>
          </a:p>
          <a:p>
            <a:r>
              <a:rPr lang="zh-CN" altLang="en-US" dirty="0"/>
              <a:t>日复一日</a:t>
            </a:r>
            <a:endParaRPr lang="en-US" altLang="zh-CN" dirty="0"/>
          </a:p>
          <a:p>
            <a:r>
              <a:rPr lang="zh-CN" altLang="en-US" dirty="0"/>
              <a:t>平淡如水</a:t>
            </a:r>
            <a:endParaRPr lang="en-US" altLang="zh-CN" dirty="0"/>
          </a:p>
          <a:p>
            <a:r>
              <a:rPr lang="zh-CN" altLang="en-US" dirty="0"/>
              <a:t>无聊</a:t>
            </a:r>
            <a:endParaRPr lang="en-US" altLang="zh-CN" dirty="0"/>
          </a:p>
          <a:p>
            <a:r>
              <a:rPr lang="zh-CN" altLang="en-US" dirty="0"/>
              <a:t>寂寞</a:t>
            </a:r>
            <a:endParaRPr lang="en-US" altLang="zh-CN" dirty="0"/>
          </a:p>
          <a:p>
            <a:r>
              <a:rPr lang="zh-CN" altLang="en-US" dirty="0"/>
              <a:t>压抑</a:t>
            </a:r>
            <a:endParaRPr lang="en-US" altLang="zh-CN" dirty="0"/>
          </a:p>
        </p:txBody>
      </p:sp>
      <p:sp>
        <p:nvSpPr>
          <p:cNvPr id="4" name="箭头: 右 3">
            <a:extLst>
              <a:ext uri="{FF2B5EF4-FFF2-40B4-BE49-F238E27FC236}">
                <a16:creationId xmlns:a16="http://schemas.microsoft.com/office/drawing/2014/main" id="{5E951F4C-22C3-4F93-8A0D-98423E7D007F}"/>
              </a:ext>
            </a:extLst>
          </p:cNvPr>
          <p:cNvSpPr/>
          <p:nvPr/>
        </p:nvSpPr>
        <p:spPr>
          <a:xfrm>
            <a:off x="3804356" y="3036710"/>
            <a:ext cx="2054577" cy="3922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内容占位符 2">
            <a:extLst>
              <a:ext uri="{FF2B5EF4-FFF2-40B4-BE49-F238E27FC236}">
                <a16:creationId xmlns:a16="http://schemas.microsoft.com/office/drawing/2014/main" id="{2D71E7E8-EE6E-4931-A409-F38B8F945EB0}"/>
              </a:ext>
            </a:extLst>
          </p:cNvPr>
          <p:cNvSpPr txBox="1">
            <a:spLocks/>
          </p:cNvSpPr>
          <p:nvPr/>
        </p:nvSpPr>
        <p:spPr>
          <a:xfrm>
            <a:off x="7106338" y="1825625"/>
            <a:ext cx="44535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虚拟的生活</a:t>
            </a:r>
            <a:endParaRPr lang="en-US" altLang="zh-CN" dirty="0"/>
          </a:p>
          <a:p>
            <a:r>
              <a:rPr lang="zh-CN" altLang="en-US" dirty="0"/>
              <a:t>更快的节奏</a:t>
            </a:r>
            <a:endParaRPr lang="en-US" altLang="zh-CN" dirty="0"/>
          </a:p>
          <a:p>
            <a:r>
              <a:rPr lang="zh-CN" altLang="en-US" dirty="0"/>
              <a:t>充满了刺激</a:t>
            </a:r>
            <a:endParaRPr lang="en-US" altLang="zh-CN" dirty="0"/>
          </a:p>
          <a:p>
            <a:r>
              <a:rPr lang="zh-CN" altLang="en-US" dirty="0"/>
              <a:t>充满了娱乐</a:t>
            </a:r>
            <a:endParaRPr lang="en-US" altLang="zh-CN" dirty="0"/>
          </a:p>
          <a:p>
            <a:r>
              <a:rPr lang="en-US" altLang="zh-CN" dirty="0"/>
              <a:t>……</a:t>
            </a:r>
          </a:p>
          <a:p>
            <a:pPr marL="0" indent="0">
              <a:buNone/>
            </a:pPr>
            <a:endParaRPr lang="en-US" altLang="zh-CN" dirty="0"/>
          </a:p>
        </p:txBody>
      </p:sp>
    </p:spTree>
    <p:extLst>
      <p:ext uri="{BB962C8B-B14F-4D97-AF65-F5344CB8AC3E}">
        <p14:creationId xmlns:p14="http://schemas.microsoft.com/office/powerpoint/2010/main" val="65466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C3E2E2-52CF-494B-B21E-E9A97E7F7565}"/>
              </a:ext>
            </a:extLst>
          </p:cNvPr>
          <p:cNvSpPr>
            <a:spLocks noGrp="1"/>
          </p:cNvSpPr>
          <p:nvPr>
            <p:ph idx="1"/>
          </p:nvPr>
        </p:nvSpPr>
        <p:spPr>
          <a:xfrm>
            <a:off x="4500746" y="2752023"/>
            <a:ext cx="6047052" cy="1163155"/>
          </a:xfrm>
        </p:spPr>
        <p:txBody>
          <a:bodyPr>
            <a:normAutofit/>
          </a:bodyPr>
          <a:lstStyle/>
          <a:p>
            <a:pPr marL="0" indent="0">
              <a:buNone/>
            </a:pPr>
            <a:r>
              <a:rPr lang="zh-CN" altLang="en-US" sz="6000" b="1" dirty="0"/>
              <a:t>知易行难</a:t>
            </a:r>
          </a:p>
        </p:txBody>
      </p:sp>
    </p:spTree>
    <p:extLst>
      <p:ext uri="{BB962C8B-B14F-4D97-AF65-F5344CB8AC3E}">
        <p14:creationId xmlns:p14="http://schemas.microsoft.com/office/powerpoint/2010/main" val="313121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E67FA9B-0BC9-4C8F-B33E-5FFE733EFB76}"/>
              </a:ext>
            </a:extLst>
          </p:cNvPr>
          <p:cNvPicPr>
            <a:picLocks noChangeAspect="1"/>
          </p:cNvPicPr>
          <p:nvPr/>
        </p:nvPicPr>
        <p:blipFill>
          <a:blip r:embed="rId2"/>
          <a:stretch>
            <a:fillRect/>
          </a:stretch>
        </p:blipFill>
        <p:spPr>
          <a:xfrm>
            <a:off x="3699" y="0"/>
            <a:ext cx="12184601" cy="6858000"/>
          </a:xfrm>
          <a:prstGeom prst="rect">
            <a:avLst/>
          </a:prstGeom>
        </p:spPr>
      </p:pic>
    </p:spTree>
    <p:extLst>
      <p:ext uri="{BB962C8B-B14F-4D97-AF65-F5344CB8AC3E}">
        <p14:creationId xmlns:p14="http://schemas.microsoft.com/office/powerpoint/2010/main" val="26666818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C3E2E2-52CF-494B-B21E-E9A97E7F7565}"/>
              </a:ext>
            </a:extLst>
          </p:cNvPr>
          <p:cNvSpPr>
            <a:spLocks noGrp="1"/>
          </p:cNvSpPr>
          <p:nvPr>
            <p:ph idx="1"/>
          </p:nvPr>
        </p:nvSpPr>
        <p:spPr>
          <a:xfrm>
            <a:off x="1577241" y="2108079"/>
            <a:ext cx="9784491" cy="2154827"/>
          </a:xfrm>
        </p:spPr>
        <p:txBody>
          <a:bodyPr>
            <a:normAutofit/>
          </a:bodyPr>
          <a:lstStyle/>
          <a:p>
            <a:pPr marL="0" indent="0">
              <a:buNone/>
            </a:pPr>
            <a:r>
              <a:rPr lang="zh-CN" altLang="en-US" sz="6000" b="1" dirty="0"/>
              <a:t>认知层次</a:t>
            </a:r>
            <a:endParaRPr lang="en-US" altLang="zh-CN" sz="6000" b="1" dirty="0"/>
          </a:p>
          <a:p>
            <a:pPr marL="0" indent="0">
              <a:buNone/>
            </a:pPr>
            <a:r>
              <a:rPr lang="en-US" altLang="zh-CN" sz="6000" b="1" dirty="0"/>
              <a:t>       ——</a:t>
            </a:r>
            <a:r>
              <a:rPr lang="zh-CN" altLang="en-US" sz="6000" b="1" dirty="0"/>
              <a:t>决定了人生的高度</a:t>
            </a:r>
          </a:p>
        </p:txBody>
      </p:sp>
    </p:spTree>
    <p:extLst>
      <p:ext uri="{BB962C8B-B14F-4D97-AF65-F5344CB8AC3E}">
        <p14:creationId xmlns:p14="http://schemas.microsoft.com/office/powerpoint/2010/main" val="3805556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D26370A-EC9B-4C8E-9306-6F253E92F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8024" cy="6858000"/>
          </a:xfrm>
          <a:prstGeom prst="rect">
            <a:avLst/>
          </a:prstGeom>
        </p:spPr>
      </p:pic>
    </p:spTree>
    <p:extLst>
      <p:ext uri="{BB962C8B-B14F-4D97-AF65-F5344CB8AC3E}">
        <p14:creationId xmlns:p14="http://schemas.microsoft.com/office/powerpoint/2010/main" val="2529568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C3E2E2-52CF-494B-B21E-E9A97E7F7565}"/>
              </a:ext>
            </a:extLst>
          </p:cNvPr>
          <p:cNvSpPr>
            <a:spLocks noGrp="1"/>
          </p:cNvSpPr>
          <p:nvPr>
            <p:ph idx="1"/>
          </p:nvPr>
        </p:nvSpPr>
        <p:spPr>
          <a:xfrm>
            <a:off x="4678484" y="2661872"/>
            <a:ext cx="2835031" cy="1769452"/>
          </a:xfrm>
        </p:spPr>
        <p:txBody>
          <a:bodyPr>
            <a:normAutofit/>
          </a:bodyPr>
          <a:lstStyle/>
          <a:p>
            <a:pPr marL="0" indent="0">
              <a:buNone/>
            </a:pPr>
            <a:r>
              <a:rPr lang="zh-CN" altLang="en-US" sz="9600" b="1" dirty="0"/>
              <a:t>谢谢！</a:t>
            </a:r>
          </a:p>
        </p:txBody>
      </p:sp>
    </p:spTree>
    <p:extLst>
      <p:ext uri="{BB962C8B-B14F-4D97-AF65-F5344CB8AC3E}">
        <p14:creationId xmlns:p14="http://schemas.microsoft.com/office/powerpoint/2010/main" val="1819720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DA04157-1B28-40CC-92D8-A12297D4B18D}"/>
              </a:ext>
            </a:extLst>
          </p:cNvPr>
          <p:cNvPicPr>
            <a:picLocks noChangeAspect="1"/>
          </p:cNvPicPr>
          <p:nvPr/>
        </p:nvPicPr>
        <p:blipFill>
          <a:blip r:embed="rId2"/>
          <a:stretch>
            <a:fillRect/>
          </a:stretch>
        </p:blipFill>
        <p:spPr>
          <a:xfrm>
            <a:off x="0" y="594"/>
            <a:ext cx="12192000" cy="6856811"/>
          </a:xfrm>
          <a:prstGeom prst="rect">
            <a:avLst/>
          </a:prstGeom>
        </p:spPr>
      </p:pic>
    </p:spTree>
    <p:extLst>
      <p:ext uri="{BB962C8B-B14F-4D97-AF65-F5344CB8AC3E}">
        <p14:creationId xmlns:p14="http://schemas.microsoft.com/office/powerpoint/2010/main" val="2057983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EF48850-2ED2-49D5-BB64-89A5F23B3787}"/>
              </a:ext>
            </a:extLst>
          </p:cNvPr>
          <p:cNvPicPr>
            <a:picLocks noChangeAspect="1"/>
          </p:cNvPicPr>
          <p:nvPr/>
        </p:nvPicPr>
        <p:blipFill>
          <a:blip r:embed="rId2"/>
          <a:stretch>
            <a:fillRect/>
          </a:stretch>
        </p:blipFill>
        <p:spPr>
          <a:xfrm>
            <a:off x="5524" y="428"/>
            <a:ext cx="12180952" cy="6857143"/>
          </a:xfrm>
          <a:prstGeom prst="rect">
            <a:avLst/>
          </a:prstGeom>
        </p:spPr>
      </p:pic>
    </p:spTree>
    <p:extLst>
      <p:ext uri="{BB962C8B-B14F-4D97-AF65-F5344CB8AC3E}">
        <p14:creationId xmlns:p14="http://schemas.microsoft.com/office/powerpoint/2010/main" val="2409513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53E131F-225F-4D0F-AE43-42441117694D}"/>
              </a:ext>
            </a:extLst>
          </p:cNvPr>
          <p:cNvPicPr>
            <a:picLocks noChangeAspect="1"/>
          </p:cNvPicPr>
          <p:nvPr/>
        </p:nvPicPr>
        <p:blipFill>
          <a:blip r:embed="rId2"/>
          <a:stretch>
            <a:fillRect/>
          </a:stretch>
        </p:blipFill>
        <p:spPr>
          <a:xfrm>
            <a:off x="8455" y="0"/>
            <a:ext cx="12175089" cy="6858000"/>
          </a:xfrm>
          <a:prstGeom prst="rect">
            <a:avLst/>
          </a:prstGeom>
        </p:spPr>
      </p:pic>
    </p:spTree>
    <p:extLst>
      <p:ext uri="{BB962C8B-B14F-4D97-AF65-F5344CB8AC3E}">
        <p14:creationId xmlns:p14="http://schemas.microsoft.com/office/powerpoint/2010/main" val="266159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59458D0-CA1A-4B02-833C-967F8E3941D2}"/>
              </a:ext>
            </a:extLst>
          </p:cNvPr>
          <p:cNvPicPr>
            <a:picLocks noChangeAspect="1"/>
          </p:cNvPicPr>
          <p:nvPr/>
        </p:nvPicPr>
        <p:blipFill>
          <a:blip r:embed="rId2"/>
          <a:stretch>
            <a:fillRect/>
          </a:stretch>
        </p:blipFill>
        <p:spPr>
          <a:xfrm>
            <a:off x="0" y="5349"/>
            <a:ext cx="12192000" cy="6847301"/>
          </a:xfrm>
          <a:prstGeom prst="rect">
            <a:avLst/>
          </a:prstGeom>
        </p:spPr>
      </p:pic>
    </p:spTree>
    <p:extLst>
      <p:ext uri="{BB962C8B-B14F-4D97-AF65-F5344CB8AC3E}">
        <p14:creationId xmlns:p14="http://schemas.microsoft.com/office/powerpoint/2010/main" val="25312251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2350</TotalTime>
  <Words>2944</Words>
  <Application>Microsoft Office PowerPoint</Application>
  <PresentationFormat>宽屏</PresentationFormat>
  <Paragraphs>316</Paragraphs>
  <Slides>52</Slides>
  <Notes>27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52</vt:i4>
      </vt:variant>
    </vt:vector>
  </HeadingPairs>
  <TitlesOfParts>
    <vt:vector size="56" baseType="lpstr">
      <vt:lpstr>等线</vt:lpstr>
      <vt:lpstr>等线 Light</vt:lpstr>
      <vt:lpstr>Arial</vt:lpstr>
      <vt:lpstr>Office 主题​​</vt:lpstr>
      <vt:lpstr>AI时代</vt:lpstr>
      <vt:lpstr>目的</vt:lpstr>
      <vt:lpstr>百度AI领域的两大利器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深度学习框架与AI生态</vt:lpstr>
      <vt:lpstr>PowerPoint 演示文稿</vt:lpstr>
      <vt:lpstr>PowerPoint 演示文稿</vt:lpstr>
      <vt:lpstr>百度的产品与服务</vt:lpstr>
      <vt:lpstr>PowerPoint 演示文稿</vt:lpstr>
      <vt:lpstr>重构</vt:lpstr>
      <vt:lpstr>PowerPoint 演示文稿</vt:lpstr>
      <vt:lpstr>PowerPoint 演示文稿</vt:lpstr>
      <vt:lpstr>PowerPoint 演示文稿</vt:lpstr>
      <vt:lpstr>机器人的人机交互体验重构 —— NIRO</vt:lpstr>
      <vt:lpstr>机器人的人机交互体验重构 —— NIRO</vt:lpstr>
      <vt:lpstr>PowerPoint 演示文稿</vt:lpstr>
      <vt:lpstr>机器人的人机交互体验重构 —— NIRO</vt:lpstr>
      <vt:lpstr>PowerPoint 演示文稿</vt:lpstr>
      <vt:lpstr>机器人的人机交互体验重构 —— NIRO</vt:lpstr>
      <vt:lpstr>PowerPoint 演示文稿</vt:lpstr>
      <vt:lpstr>PowerPoint 演示文稿</vt:lpstr>
      <vt:lpstr>Deep Learning</vt:lpstr>
      <vt:lpstr>AI预测</vt:lpstr>
      <vt:lpstr>PowerPoint 演示文稿</vt:lpstr>
      <vt:lpstr>PowerPoint 演示文稿</vt:lpstr>
      <vt:lpstr>一个女孩的母亲要给闺女介绍男朋友，有这样的对话：</vt:lpstr>
      <vt:lpstr>PowerPoint 演示文稿</vt:lpstr>
      <vt:lpstr>PowerPoint 演示文稿</vt:lpstr>
      <vt:lpstr>决策树</vt:lpstr>
      <vt:lpstr>随机森林(Random Forest)</vt:lpstr>
      <vt:lpstr>机器学习</vt:lpstr>
      <vt:lpstr>机器学习 应用流程</vt:lpstr>
      <vt:lpstr>PowerPoint 演示文稿</vt:lpstr>
      <vt:lpstr>PowerPoint 演示文稿</vt:lpstr>
      <vt:lpstr>PowerPoint 演示文稿</vt:lpstr>
      <vt:lpstr>AI和游戏</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说说我们这个行业</dc:title>
  <dc:creator>严 明超</dc:creator>
  <cp:lastModifiedBy>80630</cp:lastModifiedBy>
  <cp:revision>114</cp:revision>
  <dcterms:created xsi:type="dcterms:W3CDTF">2018-06-20T09:28:27Z</dcterms:created>
  <dcterms:modified xsi:type="dcterms:W3CDTF">2018-07-20T10:49:42Z</dcterms:modified>
</cp:coreProperties>
</file>